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74" r:id="rId1"/>
  </p:sldMasterIdLst>
  <p:notesMasterIdLst>
    <p:notesMasterId r:id="rId16"/>
  </p:notesMasterIdLst>
  <p:sldIdLst>
    <p:sldId id="256" r:id="rId2"/>
    <p:sldId id="283" r:id="rId3"/>
    <p:sldId id="287" r:id="rId4"/>
    <p:sldId id="284" r:id="rId5"/>
    <p:sldId id="285" r:id="rId6"/>
    <p:sldId id="274" r:id="rId7"/>
    <p:sldId id="275" r:id="rId8"/>
    <p:sldId id="276" r:id="rId9"/>
    <p:sldId id="268" r:id="rId10"/>
    <p:sldId id="286" r:id="rId11"/>
    <p:sldId id="281" r:id="rId12"/>
    <p:sldId id="280" r:id="rId13"/>
    <p:sldId id="277" r:id="rId14"/>
    <p:sldId id="282" r:id="rId15"/>
  </p:sldIdLst>
  <p:sldSz cx="14630400" cy="8229600"/>
  <p:notesSz cx="8229600" cy="14630400"/>
  <p:embeddedFontLst>
    <p:embeddedFont>
      <p:font typeface="Asar" panose="020B0604020202020204" charset="0"/>
      <p:regular r:id="rId17"/>
    </p:embeddedFont>
    <p:embeddedFont>
      <p:font typeface="Barlow" panose="00000500000000000000" pitchFamily="2" charset="0"/>
      <p:regular r:id="rId18"/>
      <p:bold r:id="rId19"/>
      <p:italic r:id="rId20"/>
      <p:boldItalic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68097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316736" y="910742"/>
            <a:ext cx="12070080" cy="4279392"/>
          </a:xfrm>
        </p:spPr>
        <p:txBody>
          <a:bodyPr anchor="b">
            <a:normAutofit/>
          </a:bodyPr>
          <a:lstStyle>
            <a:lvl1pPr algn="l">
              <a:lnSpc>
                <a:spcPct val="85000"/>
              </a:lnSpc>
              <a:defRPr sz="9600" spc="-6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320061" y="5346744"/>
            <a:ext cx="12070080" cy="1371600"/>
          </a:xfrm>
        </p:spPr>
        <p:txBody>
          <a:bodyPr lIns="91440" rIns="91440">
            <a:normAutofit/>
          </a:bodyPr>
          <a:lstStyle>
            <a:lvl1pPr marL="0" indent="0" algn="l">
              <a:buNone/>
              <a:defRPr sz="2880" cap="all" spc="240" baseline="0">
                <a:solidFill>
                  <a:schemeClr val="tx2"/>
                </a:solidFill>
                <a:latin typeface="+mj-lt"/>
              </a:defRPr>
            </a:lvl1pPr>
            <a:lvl2pPr marL="548640" indent="0" algn="ctr">
              <a:buNone/>
              <a:defRPr sz="2880"/>
            </a:lvl2pPr>
            <a:lvl3pPr marL="1097280" indent="0" algn="ctr">
              <a:buNone/>
              <a:defRPr sz="2880"/>
            </a:lvl3pPr>
            <a:lvl4pPr marL="1645920" indent="0" algn="ctr">
              <a:buNone/>
              <a:defRPr sz="2400"/>
            </a:lvl4pPr>
            <a:lvl5pPr marL="2194560" indent="0" algn="ctr">
              <a:buNone/>
              <a:defRPr sz="2400"/>
            </a:lvl5pPr>
            <a:lvl6pPr marL="2743200" indent="0" algn="ctr">
              <a:buNone/>
              <a:defRPr sz="2400"/>
            </a:lvl6pPr>
            <a:lvl7pPr marL="3291840" indent="0" algn="ctr">
              <a:buNone/>
              <a:defRPr sz="2400"/>
            </a:lvl7pPr>
            <a:lvl8pPr marL="3840480" indent="0" algn="ctr">
              <a:buNone/>
              <a:defRPr sz="2400"/>
            </a:lvl8pPr>
            <a:lvl9pPr marL="438912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5227236-E612-46DB-A527-55E2D13E14D9}" type="datetime1">
              <a:rPr lang="en-IN" smtClean="0"/>
              <a:t>06-09-2024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0A3AF6E-E1FC-4935-AE65-9DEC588601F6}" type="slidenum">
              <a:rPr lang="en-IN" smtClean="0"/>
              <a:t>‹#›</a:t>
            </a:fld>
            <a:endParaRPr lang="en-IN"/>
          </a:p>
        </p:txBody>
      </p:sp>
      <p:cxnSp>
        <p:nvCxnSpPr>
          <p:cNvPr id="9" name="Straight Connector 8"/>
          <p:cNvCxnSpPr/>
          <p:nvPr/>
        </p:nvCxnSpPr>
        <p:spPr>
          <a:xfrm>
            <a:off x="1449190" y="5212080"/>
            <a:ext cx="1185062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725896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9A1DEF-7CC5-4306-93FC-9B8E3CEE12A3}" type="datetime1">
              <a:rPr lang="en-IN" smtClean="0"/>
              <a:t>06-09-2024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0A3AF6E-E1FC-4935-AE65-9DEC588601F6}" type="slidenum">
              <a:rPr lang="en-IN" smtClean="0"/>
              <a:t>‹#›</a:t>
            </a:fld>
            <a:endParaRPr lang="en-IN"/>
          </a:p>
        </p:txBody>
      </p:sp>
    </p:spTree>
    <p:extLst>
      <p:ext uri="{BB962C8B-B14F-4D97-AF65-F5344CB8AC3E}">
        <p14:creationId xmlns:p14="http://schemas.microsoft.com/office/powerpoint/2010/main" val="189010283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469880" y="497734"/>
            <a:ext cx="3154680" cy="690890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97734"/>
            <a:ext cx="9281160" cy="6908906"/>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90BA4A-D6CC-4A16-906B-E8F50D65E9FF}" type="datetime1">
              <a:rPr lang="en-IN" smtClean="0"/>
              <a:t>06-09-2024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0A3AF6E-E1FC-4935-AE65-9DEC588601F6}" type="slidenum">
              <a:rPr lang="en-IN" smtClean="0"/>
              <a:t>‹#›</a:t>
            </a:fld>
            <a:endParaRPr lang="en-IN"/>
          </a:p>
        </p:txBody>
      </p:sp>
    </p:spTree>
    <p:extLst>
      <p:ext uri="{BB962C8B-B14F-4D97-AF65-F5344CB8AC3E}">
        <p14:creationId xmlns:p14="http://schemas.microsoft.com/office/powerpoint/2010/main" val="169594818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55108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4DDDF8-1ED6-4CBC-9914-EC25F70E3707}" type="datetimeFigureOut">
              <a:rPr lang="en-IN" smtClean="0"/>
              <a:t>06-09-2024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618A7F-2B26-428A-A61D-3BE7E17F2FA4}" type="slidenum">
              <a:rPr lang="en-IN" smtClean="0"/>
              <a:t>‹#›</a:t>
            </a:fld>
            <a:endParaRPr lang="en-IN"/>
          </a:p>
        </p:txBody>
      </p:sp>
    </p:spTree>
    <p:extLst>
      <p:ext uri="{BB962C8B-B14F-4D97-AF65-F5344CB8AC3E}">
        <p14:creationId xmlns:p14="http://schemas.microsoft.com/office/powerpoint/2010/main" val="8966978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316736" y="910742"/>
            <a:ext cx="12070080" cy="4279392"/>
          </a:xfrm>
        </p:spPr>
        <p:txBody>
          <a:bodyPr anchor="b" anchorCtr="0">
            <a:normAutofit/>
          </a:bodyPr>
          <a:lstStyle>
            <a:lvl1pPr>
              <a:lnSpc>
                <a:spcPct val="85000"/>
              </a:lnSpc>
              <a:defRPr sz="96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16736" y="5343754"/>
            <a:ext cx="12070080" cy="1371600"/>
          </a:xfrm>
        </p:spPr>
        <p:txBody>
          <a:bodyPr lIns="91440" rIns="91440" anchor="t" anchorCtr="0">
            <a:normAutofit/>
          </a:bodyPr>
          <a:lstStyle>
            <a:lvl1pPr marL="0" indent="0">
              <a:buNone/>
              <a:defRPr sz="2880" cap="all" spc="240" baseline="0">
                <a:solidFill>
                  <a:schemeClr val="tx2"/>
                </a:solidFill>
                <a:latin typeface="+mj-lt"/>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326A60-13A3-406B-9FC2-56A492CC1072}" type="datetime1">
              <a:rPr lang="en-IN" smtClean="0"/>
              <a:t>06-09-2024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0A3AF6E-E1FC-4935-AE65-9DEC588601F6}" type="slidenum">
              <a:rPr lang="en-IN" smtClean="0"/>
              <a:t>‹#›</a:t>
            </a:fld>
            <a:endParaRPr lang="en-IN"/>
          </a:p>
        </p:txBody>
      </p:sp>
      <p:cxnSp>
        <p:nvCxnSpPr>
          <p:cNvPr id="9" name="Straight Connector 8"/>
          <p:cNvCxnSpPr/>
          <p:nvPr/>
        </p:nvCxnSpPr>
        <p:spPr>
          <a:xfrm>
            <a:off x="1449190" y="5212080"/>
            <a:ext cx="1185062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533753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316736" y="343924"/>
            <a:ext cx="12070080" cy="174090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316735" y="2214881"/>
            <a:ext cx="5925312"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61504" y="2214882"/>
            <a:ext cx="5925312"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0E1608-B171-400F-BAC0-D72245DACEF6}" type="datetime1">
              <a:rPr lang="en-IN" smtClean="0"/>
              <a:t>06-09-2024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0A3AF6E-E1FC-4935-AE65-9DEC588601F6}" type="slidenum">
              <a:rPr lang="en-IN" smtClean="0"/>
              <a:t>‹#›</a:t>
            </a:fld>
            <a:endParaRPr lang="en-IN"/>
          </a:p>
        </p:txBody>
      </p:sp>
    </p:spTree>
    <p:extLst>
      <p:ext uri="{BB962C8B-B14F-4D97-AF65-F5344CB8AC3E}">
        <p14:creationId xmlns:p14="http://schemas.microsoft.com/office/powerpoint/2010/main" val="358282296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316736" y="343924"/>
            <a:ext cx="12070080" cy="174090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16736" y="2215263"/>
            <a:ext cx="5925312" cy="883538"/>
          </a:xfrm>
        </p:spPr>
        <p:txBody>
          <a:bodyPr lIns="91440" rIns="91440" anchor="ctr">
            <a:normAutofit/>
          </a:bodyPr>
          <a:lstStyle>
            <a:lvl1pPr marL="0" indent="0">
              <a:buNone/>
              <a:defRPr sz="2400" b="0" cap="all" baseline="0">
                <a:solidFill>
                  <a:schemeClr val="tx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16736" y="3098801"/>
            <a:ext cx="5925312" cy="4053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61504" y="2215263"/>
            <a:ext cx="5925312" cy="883538"/>
          </a:xfrm>
        </p:spPr>
        <p:txBody>
          <a:bodyPr lIns="91440" rIns="91440" anchor="ctr">
            <a:normAutofit/>
          </a:bodyPr>
          <a:lstStyle>
            <a:lvl1pPr marL="0" indent="0">
              <a:buNone/>
              <a:defRPr sz="2400" b="0" cap="all" baseline="0">
                <a:solidFill>
                  <a:schemeClr val="tx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61504" y="3098801"/>
            <a:ext cx="5925312" cy="4053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5659CB-7296-4639-8D99-EC3C6B568E5A}" type="datetime1">
              <a:rPr lang="en-IN" smtClean="0"/>
              <a:t>06-09-2024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0A3AF6E-E1FC-4935-AE65-9DEC588601F6}" type="slidenum">
              <a:rPr lang="en-IN" smtClean="0"/>
              <a:t>‹#›</a:t>
            </a:fld>
            <a:endParaRPr lang="en-IN"/>
          </a:p>
        </p:txBody>
      </p:sp>
    </p:spTree>
    <p:extLst>
      <p:ext uri="{BB962C8B-B14F-4D97-AF65-F5344CB8AC3E}">
        <p14:creationId xmlns:p14="http://schemas.microsoft.com/office/powerpoint/2010/main" val="356755498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091931-16F0-42E2-A132-1CC91699F64C}" type="datetime1">
              <a:rPr lang="en-IN" smtClean="0"/>
              <a:t>06-09-2024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0A3AF6E-E1FC-4935-AE65-9DEC588601F6}" type="slidenum">
              <a:rPr lang="en-IN" smtClean="0"/>
              <a:t>‹#›</a:t>
            </a:fld>
            <a:endParaRPr lang="en-IN"/>
          </a:p>
        </p:txBody>
      </p:sp>
    </p:spTree>
    <p:extLst>
      <p:ext uri="{BB962C8B-B14F-4D97-AF65-F5344CB8AC3E}">
        <p14:creationId xmlns:p14="http://schemas.microsoft.com/office/powerpoint/2010/main" val="7746695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8BD707-D9CF-40AE-B4C6-C98DA3205C09}" type="datetimeFigureOut">
              <a:rPr lang="en-US" smtClean="0"/>
              <a:pPr/>
              <a:t>9/6/2024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07914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0" y="0"/>
            <a:ext cx="4860949" cy="822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848085" y="0"/>
            <a:ext cx="76810" cy="822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8640" y="713231"/>
            <a:ext cx="3840480" cy="2743200"/>
          </a:xfrm>
        </p:spPr>
        <p:txBody>
          <a:bodyPr anchor="b">
            <a:normAutofit/>
          </a:bodyPr>
          <a:lstStyle>
            <a:lvl1pPr>
              <a:defRPr sz="432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760720" y="877824"/>
            <a:ext cx="7790688" cy="6309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8640" y="3511296"/>
            <a:ext cx="3840480" cy="4054949"/>
          </a:xfrm>
        </p:spPr>
        <p:txBody>
          <a:bodyPr lIns="91440" rIns="91440">
            <a:normAutofit/>
          </a:bodyPr>
          <a:lstStyle>
            <a:lvl1pPr marL="0" indent="0">
              <a:buNone/>
              <a:defRPr sz="1800">
                <a:solidFill>
                  <a:srgbClr val="FFFFFF"/>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a:xfrm>
            <a:off x="558614" y="7751743"/>
            <a:ext cx="3142212" cy="438150"/>
          </a:xfrm>
        </p:spPr>
        <p:txBody>
          <a:bodyPr/>
          <a:lstStyle>
            <a:lvl1pPr algn="l">
              <a:defRPr/>
            </a:lvl1pPr>
          </a:lstStyle>
          <a:p>
            <a:fld id="{4D18A8D8-6D73-4175-A757-D9390775D81E}" type="datetime1">
              <a:rPr lang="en-IN" smtClean="0"/>
              <a:t>06-09-2024</a:t>
            </a:fld>
            <a:endParaRPr lang="en-IN"/>
          </a:p>
        </p:txBody>
      </p:sp>
      <p:sp>
        <p:nvSpPr>
          <p:cNvPr id="6" name="Footer Placeholder 5"/>
          <p:cNvSpPr>
            <a:spLocks noGrp="1"/>
          </p:cNvSpPr>
          <p:nvPr>
            <p:ph type="ftr" sz="quarter" idx="11"/>
          </p:nvPr>
        </p:nvSpPr>
        <p:spPr>
          <a:xfrm>
            <a:off x="5760720" y="7751743"/>
            <a:ext cx="5577840" cy="438150"/>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0A3AF6E-E1FC-4935-AE65-9DEC588601F6}" type="slidenum">
              <a:rPr lang="en-IN" smtClean="0"/>
              <a:t>‹#›</a:t>
            </a:fld>
            <a:endParaRPr lang="en-IN"/>
          </a:p>
        </p:txBody>
      </p:sp>
    </p:spTree>
    <p:extLst>
      <p:ext uri="{BB962C8B-B14F-4D97-AF65-F5344CB8AC3E}">
        <p14:creationId xmlns:p14="http://schemas.microsoft.com/office/powerpoint/2010/main" val="375680823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5943600"/>
            <a:ext cx="1462659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9" y="5898091"/>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316736" y="6089904"/>
            <a:ext cx="12135917" cy="987552"/>
          </a:xfrm>
        </p:spPr>
        <p:txBody>
          <a:bodyPr lIns="91440" tIns="0" rIns="91440" bIns="0" anchor="b">
            <a:noAutofit/>
          </a:bodyPr>
          <a:lstStyle>
            <a:lvl1pPr>
              <a:defRPr sz="432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9" y="0"/>
            <a:ext cx="14630382" cy="5898091"/>
          </a:xfrm>
          <a:blipFill>
            <a:blip r:embed="rId2"/>
            <a:stretch>
              <a:fillRect/>
            </a:stretch>
          </a:blipFill>
        </p:spPr>
        <p:txBody>
          <a:bodyPr lIns="457200" tIns="457200" anchor="t"/>
          <a:lstStyle>
            <a:lvl1pPr marL="0" indent="0">
              <a:buNone/>
              <a:defRPr sz="3840">
                <a:solidFill>
                  <a:schemeClr val="bg1"/>
                </a:solidFill>
              </a:defRPr>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16736" y="7088428"/>
            <a:ext cx="12135917" cy="713232"/>
          </a:xfrm>
        </p:spPr>
        <p:txBody>
          <a:bodyPr lIns="91440" tIns="0" rIns="91440" bIns="0">
            <a:normAutofit/>
          </a:bodyPr>
          <a:lstStyle>
            <a:lvl1pPr marL="0" indent="0">
              <a:spcBef>
                <a:spcPts val="0"/>
              </a:spcBef>
              <a:spcAft>
                <a:spcPts val="720"/>
              </a:spcAft>
              <a:buNone/>
              <a:defRPr sz="1800">
                <a:solidFill>
                  <a:srgbClr val="FFFFFF"/>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273B2EBC-550C-4DC8-B11F-DD791BE0309A}" type="datetime1">
              <a:rPr lang="en-IN" smtClean="0"/>
              <a:t>06-09-2024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0A3AF6E-E1FC-4935-AE65-9DEC588601F6}" type="slidenum">
              <a:rPr lang="en-IN" smtClean="0"/>
              <a:t>‹#›</a:t>
            </a:fld>
            <a:endParaRPr lang="en-IN"/>
          </a:p>
        </p:txBody>
      </p:sp>
    </p:spTree>
    <p:extLst>
      <p:ext uri="{BB962C8B-B14F-4D97-AF65-F5344CB8AC3E}">
        <p14:creationId xmlns:p14="http://schemas.microsoft.com/office/powerpoint/2010/main" val="270830125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680960"/>
            <a:ext cx="1463040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7601179"/>
            <a:ext cx="14630401" cy="79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16736" y="343924"/>
            <a:ext cx="12070080" cy="174090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316736" y="2214881"/>
            <a:ext cx="12070080" cy="4828032"/>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16737" y="7751743"/>
            <a:ext cx="2966725" cy="438150"/>
          </a:xfrm>
          <a:prstGeom prst="rect">
            <a:avLst/>
          </a:prstGeom>
        </p:spPr>
        <p:txBody>
          <a:bodyPr vert="horz" lIns="91440" tIns="45720" rIns="91440" bIns="45720" rtlCol="0" anchor="ctr"/>
          <a:lstStyle>
            <a:lvl1pPr algn="l">
              <a:defRPr sz="1080">
                <a:solidFill>
                  <a:srgbClr val="FFFFFF"/>
                </a:solidFill>
              </a:defRPr>
            </a:lvl1pPr>
          </a:lstStyle>
          <a:p>
            <a:fld id="{790460F2-2FFB-42A9-AA8E-A5E4EBA187B0}" type="datetime1">
              <a:rPr lang="en-IN" smtClean="0"/>
              <a:t>06-09-2024</a:t>
            </a:fld>
            <a:endParaRPr lang="en-IN"/>
          </a:p>
        </p:txBody>
      </p:sp>
      <p:sp>
        <p:nvSpPr>
          <p:cNvPr id="5" name="Footer Placeholder 4"/>
          <p:cNvSpPr>
            <a:spLocks noGrp="1"/>
          </p:cNvSpPr>
          <p:nvPr>
            <p:ph type="ftr" sz="quarter" idx="3"/>
          </p:nvPr>
        </p:nvSpPr>
        <p:spPr>
          <a:xfrm>
            <a:off x="4423422" y="7751743"/>
            <a:ext cx="5787365" cy="438150"/>
          </a:xfrm>
          <a:prstGeom prst="rect">
            <a:avLst/>
          </a:prstGeom>
        </p:spPr>
        <p:txBody>
          <a:bodyPr vert="horz" lIns="91440" tIns="45720" rIns="91440" bIns="45720" rtlCol="0" anchor="ctr"/>
          <a:lstStyle>
            <a:lvl1pPr algn="ctr">
              <a:defRPr sz="108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11880550" y="7751743"/>
            <a:ext cx="1574430" cy="438150"/>
          </a:xfrm>
          <a:prstGeom prst="rect">
            <a:avLst/>
          </a:prstGeom>
        </p:spPr>
        <p:txBody>
          <a:bodyPr vert="horz" lIns="91440" tIns="45720" rIns="91440" bIns="45720" rtlCol="0" anchor="ctr"/>
          <a:lstStyle>
            <a:lvl1pPr algn="r">
              <a:defRPr sz="1260">
                <a:solidFill>
                  <a:srgbClr val="FFFFFF"/>
                </a:solidFill>
              </a:defRPr>
            </a:lvl1pPr>
          </a:lstStyle>
          <a:p>
            <a:fld id="{C0A3AF6E-E1FC-4935-AE65-9DEC588601F6}" type="slidenum">
              <a:rPr lang="en-IN" smtClean="0"/>
              <a:t>‹#›</a:t>
            </a:fld>
            <a:endParaRPr lang="en-IN"/>
          </a:p>
        </p:txBody>
      </p:sp>
      <p:cxnSp>
        <p:nvCxnSpPr>
          <p:cNvPr id="10" name="Straight Connector 9"/>
          <p:cNvCxnSpPr/>
          <p:nvPr/>
        </p:nvCxnSpPr>
        <p:spPr>
          <a:xfrm>
            <a:off x="1432238" y="2085414"/>
            <a:ext cx="1196035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7264227"/>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1097280" rtl="0" eaLnBrk="1" latinLnBrk="0" hangingPunct="1">
        <a:lnSpc>
          <a:spcPct val="85000"/>
        </a:lnSpc>
        <a:spcBef>
          <a:spcPct val="0"/>
        </a:spcBef>
        <a:buNone/>
        <a:defRPr sz="5760" kern="1200" spc="-60" baseline="0">
          <a:solidFill>
            <a:schemeClr val="tx1">
              <a:lumMod val="75000"/>
              <a:lumOff val="25000"/>
            </a:schemeClr>
          </a:solidFill>
          <a:latin typeface="+mj-lt"/>
          <a:ea typeface="+mj-ea"/>
          <a:cs typeface="+mj-cs"/>
        </a:defRPr>
      </a:lvl1pPr>
    </p:titleStyle>
    <p:bodyStyle>
      <a:lvl1pPr marL="109728" indent="-109728" algn="l" defTabSz="1097280" rtl="0" eaLnBrk="1" latinLnBrk="0" hangingPunct="1">
        <a:lnSpc>
          <a:spcPct val="90000"/>
        </a:lnSpc>
        <a:spcBef>
          <a:spcPts val="1440"/>
        </a:spcBef>
        <a:spcAft>
          <a:spcPts val="24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460858" indent="-219456" algn="l" defTabSz="1097280" rtl="0" eaLnBrk="1" latinLnBrk="0" hangingPunct="1">
        <a:lnSpc>
          <a:spcPct val="90000"/>
        </a:lnSpc>
        <a:spcBef>
          <a:spcPts val="240"/>
        </a:spcBef>
        <a:spcAft>
          <a:spcPts val="480"/>
        </a:spcAft>
        <a:buClr>
          <a:schemeClr val="accent1"/>
        </a:buClr>
        <a:buFont typeface="Calibri" pitchFamily="34" charset="0"/>
        <a:buChar char="◦"/>
        <a:defRPr sz="2160" kern="1200">
          <a:solidFill>
            <a:schemeClr val="tx1">
              <a:lumMod val="75000"/>
              <a:lumOff val="25000"/>
            </a:schemeClr>
          </a:solidFill>
          <a:latin typeface="+mn-lt"/>
          <a:ea typeface="+mn-ea"/>
          <a:cs typeface="+mn-cs"/>
        </a:defRPr>
      </a:lvl2pPr>
      <a:lvl3pPr marL="680314"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3pPr>
      <a:lvl4pPr marL="899770"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4pPr>
      <a:lvl5pPr marL="1119226"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5pPr>
      <a:lvl6pPr marL="132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6pPr>
      <a:lvl7pPr marL="156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7pPr>
      <a:lvl8pPr marL="180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8pPr>
      <a:lvl9pPr marL="204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734183" y="1933964"/>
            <a:ext cx="4896217" cy="5660935"/>
          </a:xfrm>
          <a:prstGeom prst="rect">
            <a:avLst/>
          </a:prstGeom>
        </p:spPr>
      </p:pic>
      <p:sp>
        <p:nvSpPr>
          <p:cNvPr id="3" name="Text 0"/>
          <p:cNvSpPr/>
          <p:nvPr/>
        </p:nvSpPr>
        <p:spPr>
          <a:xfrm>
            <a:off x="480344" y="2348508"/>
            <a:ext cx="9208475" cy="3193256"/>
          </a:xfrm>
          <a:prstGeom prst="rect">
            <a:avLst/>
          </a:prstGeom>
          <a:noFill/>
          <a:ln/>
        </p:spPr>
        <p:txBody>
          <a:bodyPr wrap="square" lIns="0" tIns="0" rIns="0" bIns="0" rtlCol="0" anchor="t"/>
          <a:lstStyle/>
          <a:p>
            <a:pPr>
              <a:lnSpc>
                <a:spcPts val="7224"/>
              </a:lnSpc>
            </a:pPr>
            <a:r>
              <a:rPr lang="en-US" sz="6000" dirty="0">
                <a:latin typeface="Asar"/>
                <a:ea typeface="Asar"/>
                <a:cs typeface="Asar"/>
                <a:sym typeface="Asar"/>
              </a:rPr>
              <a:t>Tracking and Analyzing Route Deviations for Uber Drivers</a:t>
            </a:r>
          </a:p>
        </p:txBody>
      </p:sp>
      <p:sp>
        <p:nvSpPr>
          <p:cNvPr id="4" name="Text 1"/>
          <p:cNvSpPr/>
          <p:nvPr/>
        </p:nvSpPr>
        <p:spPr>
          <a:xfrm>
            <a:off x="863798" y="4949547"/>
            <a:ext cx="7416403" cy="1184434"/>
          </a:xfrm>
          <a:prstGeom prst="rect">
            <a:avLst/>
          </a:prstGeom>
          <a:noFill/>
          <a:ln/>
        </p:spPr>
        <p:txBody>
          <a:bodyPr wrap="square" lIns="0" tIns="0" rIns="0" bIns="0" rtlCol="0" anchor="t"/>
          <a:lstStyle/>
          <a:p>
            <a:pPr marL="0" indent="0">
              <a:lnSpc>
                <a:spcPts val="3100"/>
              </a:lnSpc>
              <a:buNone/>
            </a:pPr>
            <a:endParaRPr lang="en-US" sz="1900" dirty="0"/>
          </a:p>
        </p:txBody>
      </p:sp>
      <p:pic>
        <p:nvPicPr>
          <p:cNvPr id="8" name="Picture 7">
            <a:extLst>
              <a:ext uri="{FF2B5EF4-FFF2-40B4-BE49-F238E27FC236}">
                <a16:creationId xmlns:a16="http://schemas.microsoft.com/office/drawing/2014/main" id="{D18170D0-80E4-B8AB-9C2D-282CF4205A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4" y="-22065"/>
            <a:ext cx="14607255" cy="1956029"/>
          </a:xfrm>
          <a:prstGeom prst="rect">
            <a:avLst/>
          </a:prstGeom>
        </p:spPr>
      </p:pic>
      <p:sp>
        <p:nvSpPr>
          <p:cNvPr id="10" name="TextBox 9">
            <a:extLst>
              <a:ext uri="{FF2B5EF4-FFF2-40B4-BE49-F238E27FC236}">
                <a16:creationId xmlns:a16="http://schemas.microsoft.com/office/drawing/2014/main" id="{CA79205B-D848-9861-0797-B719539758F5}"/>
              </a:ext>
            </a:extLst>
          </p:cNvPr>
          <p:cNvSpPr txBox="1"/>
          <p:nvPr/>
        </p:nvSpPr>
        <p:spPr>
          <a:xfrm>
            <a:off x="2757073" y="4518735"/>
            <a:ext cx="7315200" cy="2875146"/>
          </a:xfrm>
          <a:prstGeom prst="rect">
            <a:avLst/>
          </a:prstGeom>
          <a:noFill/>
        </p:spPr>
        <p:txBody>
          <a:bodyPr wrap="square">
            <a:spAutoFit/>
          </a:bodyPr>
          <a:lstStyle/>
          <a:p>
            <a:pPr marL="0" indent="0" algn="ctr">
              <a:lnSpc>
                <a:spcPts val="3062"/>
              </a:lnSpc>
              <a:buNone/>
            </a:pPr>
            <a:r>
              <a:rPr lang="en-US" sz="2800" b="1" dirty="0">
                <a:latin typeface="Times New Roman" panose="02020603050405020304" pitchFamily="18" charset="0"/>
                <a:ea typeface="Lato" pitchFamily="34" charset="-122"/>
                <a:cs typeface="Times New Roman" panose="02020603050405020304" pitchFamily="18" charset="0"/>
              </a:rPr>
              <a:t>Presented By:</a:t>
            </a:r>
          </a:p>
          <a:p>
            <a:pPr marL="0" indent="0" algn="ctr">
              <a:lnSpc>
                <a:spcPts val="3062"/>
              </a:lnSpc>
              <a:buNone/>
            </a:pPr>
            <a:endParaRPr lang="en-US" sz="1800" b="1" dirty="0">
              <a:latin typeface="Times New Roman" panose="02020603050405020304" pitchFamily="18" charset="0"/>
              <a:ea typeface="Lato" pitchFamily="34" charset="-122"/>
              <a:cs typeface="Times New Roman" panose="02020603050405020304" pitchFamily="18" charset="0"/>
            </a:endParaRPr>
          </a:p>
          <a:p>
            <a:pPr algn="ctr">
              <a:lnSpc>
                <a:spcPts val="3062"/>
              </a:lnSpc>
            </a:pPr>
            <a:r>
              <a:rPr lang="en-US" sz="2800" i="1" dirty="0">
                <a:latin typeface="Times New Roman" panose="02020603050405020304" pitchFamily="18" charset="0"/>
                <a:ea typeface="Lato" pitchFamily="34" charset="-122"/>
                <a:cs typeface="Times New Roman" panose="02020603050405020304" pitchFamily="18" charset="0"/>
              </a:rPr>
              <a:t>Ashish Chincholikar</a:t>
            </a:r>
          </a:p>
          <a:p>
            <a:pPr algn="ctr">
              <a:lnSpc>
                <a:spcPts val="3062"/>
              </a:lnSpc>
            </a:pPr>
            <a:r>
              <a:rPr lang="en-US" sz="2800" i="1" dirty="0">
                <a:latin typeface="Times New Roman" panose="02020603050405020304" pitchFamily="18" charset="0"/>
                <a:ea typeface="Lato" pitchFamily="34" charset="-122"/>
                <a:cs typeface="Times New Roman" panose="02020603050405020304" pitchFamily="18" charset="0"/>
              </a:rPr>
              <a:t>Suraj </a:t>
            </a:r>
            <a:r>
              <a:rPr lang="en-US" sz="2800" i="1" dirty="0" err="1">
                <a:latin typeface="Times New Roman" panose="02020603050405020304" pitchFamily="18" charset="0"/>
                <a:ea typeface="Lato" pitchFamily="34" charset="-122"/>
                <a:cs typeface="Times New Roman" panose="02020603050405020304" pitchFamily="18" charset="0"/>
              </a:rPr>
              <a:t>Chothe</a:t>
            </a:r>
            <a:r>
              <a:rPr lang="en-US" sz="2800" i="1" dirty="0">
                <a:latin typeface="Times New Roman" panose="02020603050405020304" pitchFamily="18" charset="0"/>
                <a:ea typeface="Lato" pitchFamily="34" charset="-122"/>
                <a:cs typeface="Times New Roman" panose="02020603050405020304" pitchFamily="18" charset="0"/>
              </a:rPr>
              <a:t> </a:t>
            </a:r>
          </a:p>
          <a:p>
            <a:pPr algn="ctr">
              <a:lnSpc>
                <a:spcPts val="3062"/>
              </a:lnSpc>
            </a:pPr>
            <a:endParaRPr lang="en-US" sz="2800" i="1" dirty="0">
              <a:latin typeface="Times New Roman" panose="02020603050405020304" pitchFamily="18" charset="0"/>
              <a:ea typeface="Lato" pitchFamily="34" charset="-122"/>
              <a:cs typeface="Times New Roman" panose="02020603050405020304" pitchFamily="18" charset="0"/>
            </a:endParaRPr>
          </a:p>
          <a:p>
            <a:pPr marL="0" indent="0" algn="ctr">
              <a:lnSpc>
                <a:spcPts val="3062"/>
              </a:lnSpc>
              <a:buNone/>
            </a:pPr>
            <a:r>
              <a:rPr lang="en-US" sz="2800" i="1" dirty="0">
                <a:latin typeface="Times New Roman" panose="02020603050405020304" pitchFamily="18" charset="0"/>
                <a:cs typeface="Times New Roman" panose="02020603050405020304" pitchFamily="18" charset="0"/>
              </a:rPr>
              <a:t>Under the Guidance of :</a:t>
            </a:r>
          </a:p>
          <a:p>
            <a:pPr marL="0" indent="0" algn="ctr">
              <a:lnSpc>
                <a:spcPts val="3062"/>
              </a:lnSpc>
              <a:buNone/>
            </a:pPr>
            <a:r>
              <a:rPr lang="en-US" sz="2800" i="1" dirty="0">
                <a:latin typeface="Times New Roman" panose="02020603050405020304" pitchFamily="18" charset="0"/>
                <a:cs typeface="Times New Roman" panose="02020603050405020304" pitchFamily="18" charset="0"/>
              </a:rPr>
              <a:t>Dr. R. B. Naik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1">
            <a:extLst>
              <a:ext uri="{FF2B5EF4-FFF2-40B4-BE49-F238E27FC236}">
                <a16:creationId xmlns:a16="http://schemas.microsoft.com/office/drawing/2014/main" id="{6743F0F4-EE5C-6C9D-CC1A-1CC5E975BF31}"/>
              </a:ext>
            </a:extLst>
          </p:cNvPr>
          <p:cNvSpPr/>
          <p:nvPr/>
        </p:nvSpPr>
        <p:spPr>
          <a:xfrm>
            <a:off x="601858" y="1788365"/>
            <a:ext cx="7875746" cy="289917"/>
          </a:xfrm>
          <a:prstGeom prst="rect">
            <a:avLst/>
          </a:prstGeom>
          <a:noFill/>
          <a:ln/>
        </p:spPr>
        <p:txBody>
          <a:bodyPr wrap="none" lIns="0" tIns="0" rIns="0" bIns="0" rtlCol="0" anchor="t"/>
          <a:lstStyle/>
          <a:p>
            <a:pPr marL="0" indent="0">
              <a:lnSpc>
                <a:spcPts val="2250"/>
              </a:lnSpc>
              <a:buNone/>
            </a:pPr>
            <a:r>
              <a:rPr lang="en-US" sz="2400" dirty="0">
                <a:latin typeface="Asar" pitchFamily="34" charset="0"/>
                <a:ea typeface="Asar" pitchFamily="34" charset="-122"/>
                <a:cs typeface="Asar" pitchFamily="34" charset="-120"/>
              </a:rPr>
              <a:t>The system will calculate fines based on the severity</a:t>
            </a:r>
          </a:p>
          <a:p>
            <a:pPr marL="0" indent="0">
              <a:lnSpc>
                <a:spcPts val="2250"/>
              </a:lnSpc>
              <a:buNone/>
            </a:pPr>
            <a:r>
              <a:rPr lang="en-US" sz="2400" dirty="0">
                <a:latin typeface="Asar" pitchFamily="34" charset="0"/>
                <a:ea typeface="Asar" pitchFamily="34" charset="-122"/>
                <a:cs typeface="Asar" pitchFamily="34" charset="-120"/>
              </a:rPr>
              <a:t>of deviations exceeding thresholds by measuring the distance </a:t>
            </a:r>
          </a:p>
          <a:p>
            <a:pPr marL="0" indent="0">
              <a:lnSpc>
                <a:spcPts val="2250"/>
              </a:lnSpc>
              <a:buNone/>
            </a:pPr>
            <a:r>
              <a:rPr lang="en-US" sz="2400" dirty="0">
                <a:latin typeface="Asar" pitchFamily="34" charset="0"/>
                <a:ea typeface="Asar" pitchFamily="34" charset="-122"/>
                <a:cs typeface="Asar" pitchFamily="34" charset="-120"/>
              </a:rPr>
              <a:t>Between the consecutive trips.</a:t>
            </a:r>
            <a:endParaRPr lang="en-US" sz="2400" dirty="0"/>
          </a:p>
        </p:txBody>
      </p:sp>
      <p:pic>
        <p:nvPicPr>
          <p:cNvPr id="3" name="Image 1" descr="preencoded.png">
            <a:extLst>
              <a:ext uri="{FF2B5EF4-FFF2-40B4-BE49-F238E27FC236}">
                <a16:creationId xmlns:a16="http://schemas.microsoft.com/office/drawing/2014/main" id="{4D95EABC-2655-617A-CA99-50A049F6B9A9}"/>
              </a:ext>
            </a:extLst>
          </p:cNvPr>
          <p:cNvPicPr>
            <a:picLocks noChangeAspect="1"/>
          </p:cNvPicPr>
          <p:nvPr/>
        </p:nvPicPr>
        <p:blipFill>
          <a:blip r:embed="rId2"/>
          <a:stretch>
            <a:fillRect/>
          </a:stretch>
        </p:blipFill>
        <p:spPr>
          <a:xfrm>
            <a:off x="601858" y="2640555"/>
            <a:ext cx="452914" cy="452914"/>
          </a:xfrm>
          <a:prstGeom prst="rect">
            <a:avLst/>
          </a:prstGeom>
        </p:spPr>
      </p:pic>
      <p:sp>
        <p:nvSpPr>
          <p:cNvPr id="4" name="Text 2">
            <a:extLst>
              <a:ext uri="{FF2B5EF4-FFF2-40B4-BE49-F238E27FC236}">
                <a16:creationId xmlns:a16="http://schemas.microsoft.com/office/drawing/2014/main" id="{088CD66E-1A69-6B07-3707-19F2898AC438}"/>
              </a:ext>
            </a:extLst>
          </p:cNvPr>
          <p:cNvSpPr/>
          <p:nvPr/>
        </p:nvSpPr>
        <p:spPr>
          <a:xfrm>
            <a:off x="601858" y="3274563"/>
            <a:ext cx="2264688" cy="283012"/>
          </a:xfrm>
          <a:prstGeom prst="rect">
            <a:avLst/>
          </a:prstGeom>
          <a:noFill/>
          <a:ln/>
        </p:spPr>
        <p:txBody>
          <a:bodyPr wrap="none" lIns="0" tIns="0" rIns="0" bIns="0" rtlCol="0" anchor="t"/>
          <a:lstStyle/>
          <a:p>
            <a:pPr marL="0" indent="0" algn="l">
              <a:lnSpc>
                <a:spcPts val="2200"/>
              </a:lnSpc>
              <a:buNone/>
            </a:pPr>
            <a:r>
              <a:rPr lang="en-US" sz="2800" dirty="0">
                <a:latin typeface="Asar" pitchFamily="34" charset="0"/>
                <a:ea typeface="Asar" pitchFamily="34" charset="-122"/>
                <a:cs typeface="Asar" pitchFamily="34" charset="-120"/>
              </a:rPr>
              <a:t>No Offense</a:t>
            </a:r>
            <a:endParaRPr lang="en-US" sz="2800" dirty="0"/>
          </a:p>
        </p:txBody>
      </p:sp>
      <p:sp>
        <p:nvSpPr>
          <p:cNvPr id="5" name="Text 3">
            <a:extLst>
              <a:ext uri="{FF2B5EF4-FFF2-40B4-BE49-F238E27FC236}">
                <a16:creationId xmlns:a16="http://schemas.microsoft.com/office/drawing/2014/main" id="{08EF703D-6DE7-59E3-E271-4AF143C1374A}"/>
              </a:ext>
            </a:extLst>
          </p:cNvPr>
          <p:cNvSpPr/>
          <p:nvPr/>
        </p:nvSpPr>
        <p:spPr>
          <a:xfrm>
            <a:off x="601858" y="3666278"/>
            <a:ext cx="7875746" cy="579834"/>
          </a:xfrm>
          <a:prstGeom prst="rect">
            <a:avLst/>
          </a:prstGeom>
          <a:noFill/>
          <a:ln/>
        </p:spPr>
        <p:txBody>
          <a:bodyPr wrap="square" lIns="0" tIns="0" rIns="0" bIns="0" rtlCol="0" anchor="t"/>
          <a:lstStyle/>
          <a:p>
            <a:pPr marL="0" indent="0" algn="just">
              <a:lnSpc>
                <a:spcPts val="2250"/>
              </a:lnSpc>
              <a:buNone/>
            </a:pPr>
            <a:r>
              <a:rPr lang="en-US" sz="2400" dirty="0">
                <a:latin typeface="Asar" pitchFamily="34" charset="0"/>
                <a:cs typeface="Asar" pitchFamily="34" charset="-120"/>
              </a:rPr>
              <a:t>A warning message can be sent to the driver with a description of the deviation and a reminder of the established thresholds</a:t>
            </a:r>
            <a:r>
              <a:rPr lang="en-US" dirty="0">
                <a:latin typeface="Asar" pitchFamily="34" charset="0"/>
                <a:ea typeface="Asar" pitchFamily="34" charset="-122"/>
                <a:cs typeface="Asar" pitchFamily="34" charset="-120"/>
              </a:rPr>
              <a:t>.</a:t>
            </a:r>
            <a:endParaRPr lang="en-US" dirty="0"/>
          </a:p>
        </p:txBody>
      </p:sp>
      <p:pic>
        <p:nvPicPr>
          <p:cNvPr id="6" name="Image 2" descr="preencoded.png">
            <a:extLst>
              <a:ext uri="{FF2B5EF4-FFF2-40B4-BE49-F238E27FC236}">
                <a16:creationId xmlns:a16="http://schemas.microsoft.com/office/drawing/2014/main" id="{87073222-A82E-F112-670E-B099AFE95686}"/>
              </a:ext>
            </a:extLst>
          </p:cNvPr>
          <p:cNvPicPr>
            <a:picLocks noChangeAspect="1"/>
          </p:cNvPicPr>
          <p:nvPr/>
        </p:nvPicPr>
        <p:blipFill>
          <a:blip r:embed="rId3"/>
          <a:stretch>
            <a:fillRect/>
          </a:stretch>
        </p:blipFill>
        <p:spPr>
          <a:xfrm>
            <a:off x="601858" y="4789633"/>
            <a:ext cx="452914" cy="452914"/>
          </a:xfrm>
          <a:prstGeom prst="rect">
            <a:avLst/>
          </a:prstGeom>
        </p:spPr>
      </p:pic>
      <p:sp>
        <p:nvSpPr>
          <p:cNvPr id="7" name="Text 4">
            <a:extLst>
              <a:ext uri="{FF2B5EF4-FFF2-40B4-BE49-F238E27FC236}">
                <a16:creationId xmlns:a16="http://schemas.microsoft.com/office/drawing/2014/main" id="{E870C81D-15D1-85D8-CBD0-55342A88999C}"/>
              </a:ext>
            </a:extLst>
          </p:cNvPr>
          <p:cNvSpPr/>
          <p:nvPr/>
        </p:nvSpPr>
        <p:spPr>
          <a:xfrm>
            <a:off x="601858" y="5423641"/>
            <a:ext cx="2264688" cy="283012"/>
          </a:xfrm>
          <a:prstGeom prst="rect">
            <a:avLst/>
          </a:prstGeom>
          <a:noFill/>
          <a:ln/>
        </p:spPr>
        <p:txBody>
          <a:bodyPr wrap="none" lIns="0" tIns="0" rIns="0" bIns="0" rtlCol="0" anchor="t"/>
          <a:lstStyle/>
          <a:p>
            <a:pPr marL="0" indent="0" algn="l">
              <a:lnSpc>
                <a:spcPts val="2200"/>
              </a:lnSpc>
              <a:buNone/>
            </a:pPr>
            <a:r>
              <a:rPr lang="en-US" sz="2800" dirty="0">
                <a:latin typeface="Asar" pitchFamily="34" charset="0"/>
                <a:ea typeface="Asar" pitchFamily="34" charset="-122"/>
                <a:cs typeface="Asar" pitchFamily="34" charset="-120"/>
              </a:rPr>
              <a:t>Offenses</a:t>
            </a:r>
            <a:endParaRPr lang="en-US" sz="2800" dirty="0"/>
          </a:p>
        </p:txBody>
      </p:sp>
      <p:sp>
        <p:nvSpPr>
          <p:cNvPr id="8" name="Text 5">
            <a:extLst>
              <a:ext uri="{FF2B5EF4-FFF2-40B4-BE49-F238E27FC236}">
                <a16:creationId xmlns:a16="http://schemas.microsoft.com/office/drawing/2014/main" id="{B16C9F14-41D3-A7FD-2111-66CCDDE7D997}"/>
              </a:ext>
            </a:extLst>
          </p:cNvPr>
          <p:cNvSpPr/>
          <p:nvPr/>
        </p:nvSpPr>
        <p:spPr>
          <a:xfrm>
            <a:off x="601858" y="5887747"/>
            <a:ext cx="8101078" cy="652343"/>
          </a:xfrm>
          <a:prstGeom prst="rect">
            <a:avLst/>
          </a:prstGeom>
          <a:noFill/>
          <a:ln/>
        </p:spPr>
        <p:txBody>
          <a:bodyPr wrap="none" lIns="0" tIns="0" rIns="0" bIns="0" rtlCol="0" anchor="t"/>
          <a:lstStyle/>
          <a:p>
            <a:pPr algn="just">
              <a:lnSpc>
                <a:spcPts val="2250"/>
              </a:lnSpc>
            </a:pPr>
            <a:r>
              <a:rPr lang="en-US" sz="2400" dirty="0">
                <a:latin typeface="Asar" pitchFamily="34" charset="0"/>
                <a:cs typeface="Asar" pitchFamily="34" charset="-120"/>
              </a:rPr>
              <a:t>Fines are calculated based on the severity of the deviation,</a:t>
            </a:r>
          </a:p>
          <a:p>
            <a:pPr algn="just">
              <a:lnSpc>
                <a:spcPts val="2250"/>
              </a:lnSpc>
            </a:pPr>
            <a:r>
              <a:rPr lang="en-US" sz="2400" dirty="0">
                <a:latin typeface="Asar" pitchFamily="34" charset="0"/>
                <a:cs typeface="Asar" pitchFamily="34" charset="-120"/>
              </a:rPr>
              <a:t> with increasing fines for repeated offenses.</a:t>
            </a:r>
          </a:p>
        </p:txBody>
      </p:sp>
      <p:pic>
        <p:nvPicPr>
          <p:cNvPr id="9" name="Picture 8">
            <a:extLst>
              <a:ext uri="{FF2B5EF4-FFF2-40B4-BE49-F238E27FC236}">
                <a16:creationId xmlns:a16="http://schemas.microsoft.com/office/drawing/2014/main" id="{C01C1391-FC21-EF28-AE06-3282C857D4D4}"/>
              </a:ext>
            </a:extLst>
          </p:cNvPr>
          <p:cNvPicPr>
            <a:picLocks noChangeAspect="1"/>
          </p:cNvPicPr>
          <p:nvPr/>
        </p:nvPicPr>
        <p:blipFill>
          <a:blip r:embed="rId4"/>
          <a:stretch>
            <a:fillRect/>
          </a:stretch>
        </p:blipFill>
        <p:spPr>
          <a:xfrm>
            <a:off x="0" y="-52985"/>
            <a:ext cx="14630400" cy="1516011"/>
          </a:xfrm>
          <a:prstGeom prst="rect">
            <a:avLst/>
          </a:prstGeom>
        </p:spPr>
      </p:pic>
      <p:pic>
        <p:nvPicPr>
          <p:cNvPr id="10" name="Image 0" descr="preencoded.png">
            <a:extLst>
              <a:ext uri="{FF2B5EF4-FFF2-40B4-BE49-F238E27FC236}">
                <a16:creationId xmlns:a16="http://schemas.microsoft.com/office/drawing/2014/main" id="{E1B25618-D850-D602-35B8-940BAEB6337B}"/>
              </a:ext>
            </a:extLst>
          </p:cNvPr>
          <p:cNvPicPr>
            <a:picLocks noChangeAspect="1"/>
          </p:cNvPicPr>
          <p:nvPr/>
        </p:nvPicPr>
        <p:blipFill>
          <a:blip r:embed="rId5"/>
          <a:stretch>
            <a:fillRect/>
          </a:stretch>
        </p:blipFill>
        <p:spPr>
          <a:xfrm>
            <a:off x="9326880" y="-52985"/>
            <a:ext cx="5303520" cy="7955280"/>
          </a:xfrm>
          <a:prstGeom prst="rect">
            <a:avLst/>
          </a:prstGeom>
        </p:spPr>
      </p:pic>
      <p:sp>
        <p:nvSpPr>
          <p:cNvPr id="11" name="Text 0">
            <a:extLst>
              <a:ext uri="{FF2B5EF4-FFF2-40B4-BE49-F238E27FC236}">
                <a16:creationId xmlns:a16="http://schemas.microsoft.com/office/drawing/2014/main" id="{1986F324-A527-A744-060C-86E900F80E7A}"/>
              </a:ext>
            </a:extLst>
          </p:cNvPr>
          <p:cNvSpPr/>
          <p:nvPr/>
        </p:nvSpPr>
        <p:spPr>
          <a:xfrm>
            <a:off x="1430197" y="421949"/>
            <a:ext cx="4529495" cy="566142"/>
          </a:xfrm>
          <a:prstGeom prst="rect">
            <a:avLst/>
          </a:prstGeom>
          <a:noFill/>
          <a:ln/>
        </p:spPr>
        <p:txBody>
          <a:bodyPr wrap="none" lIns="0" tIns="0" rIns="0" bIns="0" rtlCol="0" anchor="t"/>
          <a:lstStyle/>
          <a:p>
            <a:pPr marL="0" indent="0">
              <a:lnSpc>
                <a:spcPts val="4450"/>
              </a:lnSpc>
              <a:buNone/>
            </a:pPr>
            <a:r>
              <a:rPr lang="en-US" sz="3550" dirty="0">
                <a:latin typeface="Asar" pitchFamily="34" charset="0"/>
                <a:ea typeface="Asar" pitchFamily="34" charset="-122"/>
                <a:cs typeface="Asar" pitchFamily="34" charset="-120"/>
              </a:rPr>
              <a:t>Fines and Penalties</a:t>
            </a:r>
            <a:endParaRPr lang="en-US" sz="3550" dirty="0"/>
          </a:p>
        </p:txBody>
      </p:sp>
    </p:spTree>
    <p:extLst>
      <p:ext uri="{BB962C8B-B14F-4D97-AF65-F5344CB8AC3E}">
        <p14:creationId xmlns:p14="http://schemas.microsoft.com/office/powerpoint/2010/main" val="5405041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1">
            <a:extLst>
              <a:ext uri="{FF2B5EF4-FFF2-40B4-BE49-F238E27FC236}">
                <a16:creationId xmlns:a16="http://schemas.microsoft.com/office/drawing/2014/main" id="{58D2AA19-AD1C-F315-12D1-21DF29229D79}"/>
              </a:ext>
            </a:extLst>
          </p:cNvPr>
          <p:cNvSpPr/>
          <p:nvPr/>
        </p:nvSpPr>
        <p:spPr>
          <a:xfrm>
            <a:off x="747423" y="686173"/>
            <a:ext cx="9933503" cy="712708"/>
          </a:xfrm>
          <a:prstGeom prst="rect">
            <a:avLst/>
          </a:prstGeom>
          <a:noFill/>
          <a:ln/>
        </p:spPr>
        <p:txBody>
          <a:bodyPr wrap="none" rtlCol="0" anchor="t"/>
          <a:lstStyle/>
          <a:p>
            <a:pPr marL="0" indent="0">
              <a:lnSpc>
                <a:spcPts val="5612"/>
              </a:lnSpc>
              <a:buNone/>
            </a:pPr>
            <a:endParaRPr lang="en-US" sz="4489" dirty="0"/>
          </a:p>
        </p:txBody>
      </p:sp>
      <p:pic>
        <p:nvPicPr>
          <p:cNvPr id="7" name="Picture 6">
            <a:extLst>
              <a:ext uri="{FF2B5EF4-FFF2-40B4-BE49-F238E27FC236}">
                <a16:creationId xmlns:a16="http://schemas.microsoft.com/office/drawing/2014/main" id="{C2FC7FD6-0832-817D-2D7A-3BF2675C0443}"/>
              </a:ext>
            </a:extLst>
          </p:cNvPr>
          <p:cNvPicPr>
            <a:picLocks noChangeAspect="1"/>
          </p:cNvPicPr>
          <p:nvPr/>
        </p:nvPicPr>
        <p:blipFill>
          <a:blip r:embed="rId2"/>
          <a:stretch>
            <a:fillRect/>
          </a:stretch>
        </p:blipFill>
        <p:spPr>
          <a:xfrm>
            <a:off x="0" y="19724"/>
            <a:ext cx="14630400" cy="1516011"/>
          </a:xfrm>
          <a:prstGeom prst="rect">
            <a:avLst/>
          </a:prstGeom>
        </p:spPr>
      </p:pic>
      <p:sp>
        <p:nvSpPr>
          <p:cNvPr id="8" name="Text 1">
            <a:extLst>
              <a:ext uri="{FF2B5EF4-FFF2-40B4-BE49-F238E27FC236}">
                <a16:creationId xmlns:a16="http://schemas.microsoft.com/office/drawing/2014/main" id="{7929FDB1-09FC-0690-598E-CB015D0CF6C9}"/>
              </a:ext>
            </a:extLst>
          </p:cNvPr>
          <p:cNvSpPr/>
          <p:nvPr/>
        </p:nvSpPr>
        <p:spPr>
          <a:xfrm>
            <a:off x="1551586" y="329819"/>
            <a:ext cx="9933503" cy="712708"/>
          </a:xfrm>
          <a:prstGeom prst="rect">
            <a:avLst/>
          </a:prstGeom>
          <a:noFill/>
          <a:ln/>
        </p:spPr>
        <p:txBody>
          <a:bodyPr wrap="none" rtlCol="0" anchor="t"/>
          <a:lstStyle/>
          <a:p>
            <a:pPr marL="0" indent="0">
              <a:lnSpc>
                <a:spcPts val="5612"/>
              </a:lnSpc>
              <a:buNone/>
            </a:pPr>
            <a:r>
              <a:rPr lang="en-US" sz="4489" b="1" dirty="0">
                <a:solidFill>
                  <a:srgbClr val="7068F4"/>
                </a:solidFill>
                <a:latin typeface="Barlow" pitchFamily="34" charset="0"/>
              </a:rPr>
              <a:t>Results </a:t>
            </a:r>
            <a:endParaRPr lang="en-US" sz="4489" dirty="0"/>
          </a:p>
        </p:txBody>
      </p:sp>
      <p:pic>
        <p:nvPicPr>
          <p:cNvPr id="11" name="Picture 10">
            <a:extLst>
              <a:ext uri="{FF2B5EF4-FFF2-40B4-BE49-F238E27FC236}">
                <a16:creationId xmlns:a16="http://schemas.microsoft.com/office/drawing/2014/main" id="{4362770E-FB68-0B35-D8E8-8310D2C747B1}"/>
              </a:ext>
            </a:extLst>
          </p:cNvPr>
          <p:cNvPicPr>
            <a:picLocks noChangeAspect="1"/>
          </p:cNvPicPr>
          <p:nvPr/>
        </p:nvPicPr>
        <p:blipFill>
          <a:blip r:embed="rId3"/>
          <a:stretch>
            <a:fillRect/>
          </a:stretch>
        </p:blipFill>
        <p:spPr>
          <a:xfrm>
            <a:off x="349591" y="1708976"/>
            <a:ext cx="13271863" cy="5822496"/>
          </a:xfrm>
          <a:prstGeom prst="rect">
            <a:avLst/>
          </a:prstGeom>
        </p:spPr>
      </p:pic>
    </p:spTree>
    <p:extLst>
      <p:ext uri="{BB962C8B-B14F-4D97-AF65-F5344CB8AC3E}">
        <p14:creationId xmlns:p14="http://schemas.microsoft.com/office/powerpoint/2010/main" val="28797203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AB395266-FFD2-D56F-46BD-CBD07BBDFFEF}"/>
              </a:ext>
            </a:extLst>
          </p:cNvPr>
          <p:cNvPicPr>
            <a:picLocks noChangeAspect="1"/>
          </p:cNvPicPr>
          <p:nvPr/>
        </p:nvPicPr>
        <p:blipFill>
          <a:blip r:embed="rId2"/>
          <a:stretch>
            <a:fillRect/>
          </a:stretch>
        </p:blipFill>
        <p:spPr>
          <a:xfrm>
            <a:off x="0" y="-1"/>
            <a:ext cx="14630400" cy="8326419"/>
          </a:xfrm>
          <a:prstGeom prst="rect">
            <a:avLst/>
          </a:prstGeom>
        </p:spPr>
      </p:pic>
    </p:spTree>
    <p:extLst>
      <p:ext uri="{BB962C8B-B14F-4D97-AF65-F5344CB8AC3E}">
        <p14:creationId xmlns:p14="http://schemas.microsoft.com/office/powerpoint/2010/main" val="21101225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0" descr="preencoded.png"/>
          <p:cNvPicPr>
            <a:picLocks noChangeAspect="1"/>
          </p:cNvPicPr>
          <p:nvPr/>
        </p:nvPicPr>
        <p:blipFill>
          <a:blip r:embed="rId2"/>
          <a:stretch>
            <a:fillRect/>
          </a:stretch>
        </p:blipFill>
        <p:spPr>
          <a:xfrm>
            <a:off x="0" y="0"/>
            <a:ext cx="14630400" cy="2019419"/>
          </a:xfrm>
          <a:prstGeom prst="rect">
            <a:avLst/>
          </a:prstGeom>
        </p:spPr>
      </p:pic>
      <p:sp>
        <p:nvSpPr>
          <p:cNvPr id="6" name="Text 0"/>
          <p:cNvSpPr/>
          <p:nvPr/>
        </p:nvSpPr>
        <p:spPr>
          <a:xfrm>
            <a:off x="565428" y="2463641"/>
            <a:ext cx="4508778" cy="504825"/>
          </a:xfrm>
          <a:prstGeom prst="rect">
            <a:avLst/>
          </a:prstGeom>
          <a:noFill/>
          <a:ln/>
        </p:spPr>
        <p:txBody>
          <a:bodyPr wrap="none" lIns="0" tIns="0" rIns="0" bIns="0" rtlCol="0" anchor="t"/>
          <a:lstStyle/>
          <a:p>
            <a:pPr marL="0" indent="0">
              <a:lnSpc>
                <a:spcPts val="3950"/>
              </a:lnSpc>
              <a:buNone/>
            </a:pPr>
            <a:r>
              <a:rPr lang="en-US" sz="3150" dirty="0">
                <a:latin typeface="Asar" pitchFamily="34" charset="0"/>
                <a:ea typeface="Asar" pitchFamily="34" charset="-122"/>
                <a:cs typeface="Asar" pitchFamily="34" charset="-120"/>
              </a:rPr>
              <a:t>Conclusion and Next Steps</a:t>
            </a:r>
            <a:endParaRPr lang="en-US" sz="3150" dirty="0"/>
          </a:p>
        </p:txBody>
      </p:sp>
      <p:sp>
        <p:nvSpPr>
          <p:cNvPr id="9" name="Text 1"/>
          <p:cNvSpPr/>
          <p:nvPr/>
        </p:nvSpPr>
        <p:spPr>
          <a:xfrm>
            <a:off x="565428" y="3210758"/>
            <a:ext cx="13499544" cy="516969"/>
          </a:xfrm>
          <a:prstGeom prst="rect">
            <a:avLst/>
          </a:prstGeom>
          <a:noFill/>
          <a:ln/>
        </p:spPr>
        <p:txBody>
          <a:bodyPr wrap="square" lIns="0" tIns="0" rIns="0" bIns="0" rtlCol="0" anchor="t"/>
          <a:lstStyle/>
          <a:p>
            <a:pPr marL="0" indent="0">
              <a:lnSpc>
                <a:spcPts val="2000"/>
              </a:lnSpc>
              <a:buNone/>
            </a:pPr>
            <a:r>
              <a:rPr lang="en-US" sz="2000" dirty="0">
                <a:latin typeface="Asar" pitchFamily="34" charset="0"/>
                <a:ea typeface="Asar" pitchFamily="34" charset="-122"/>
                <a:cs typeface="Asar" pitchFamily="34" charset="-120"/>
              </a:rPr>
              <a:t>This project aims to improve rider experience and driver accountability by analyzing historical trip data and implementing a fair and transparent system for identifying and addressing route deviations.</a:t>
            </a:r>
            <a:endParaRPr lang="en-US" sz="2000" dirty="0"/>
          </a:p>
        </p:txBody>
      </p:sp>
      <p:pic>
        <p:nvPicPr>
          <p:cNvPr id="10" name="Image 1" descr="preencoded.png"/>
          <p:cNvPicPr>
            <a:picLocks noChangeAspect="1"/>
          </p:cNvPicPr>
          <p:nvPr/>
        </p:nvPicPr>
        <p:blipFill>
          <a:blip r:embed="rId3"/>
          <a:stretch>
            <a:fillRect/>
          </a:stretch>
        </p:blipFill>
        <p:spPr>
          <a:xfrm>
            <a:off x="565428" y="3909417"/>
            <a:ext cx="807720" cy="1292423"/>
          </a:xfrm>
          <a:prstGeom prst="rect">
            <a:avLst/>
          </a:prstGeom>
        </p:spPr>
      </p:pic>
      <p:sp>
        <p:nvSpPr>
          <p:cNvPr id="11" name="Text 2"/>
          <p:cNvSpPr/>
          <p:nvPr/>
        </p:nvSpPr>
        <p:spPr>
          <a:xfrm>
            <a:off x="1615440" y="4070866"/>
            <a:ext cx="2336363" cy="252413"/>
          </a:xfrm>
          <a:prstGeom prst="rect">
            <a:avLst/>
          </a:prstGeom>
          <a:noFill/>
          <a:ln/>
        </p:spPr>
        <p:txBody>
          <a:bodyPr wrap="none" lIns="0" tIns="0" rIns="0" bIns="0" rtlCol="0" anchor="t"/>
          <a:lstStyle/>
          <a:p>
            <a:pPr marL="0" indent="0" algn="l">
              <a:lnSpc>
                <a:spcPts val="1950"/>
              </a:lnSpc>
              <a:buNone/>
            </a:pPr>
            <a:r>
              <a:rPr lang="en-US" sz="2400" dirty="0">
                <a:latin typeface="Asar" pitchFamily="34" charset="0"/>
                <a:ea typeface="Asar" pitchFamily="34" charset="-122"/>
                <a:cs typeface="Asar" pitchFamily="34" charset="-120"/>
              </a:rPr>
              <a:t>Real-Time Implementation</a:t>
            </a:r>
            <a:endParaRPr lang="en-US" sz="2400" dirty="0"/>
          </a:p>
        </p:txBody>
      </p:sp>
      <p:sp>
        <p:nvSpPr>
          <p:cNvPr id="12" name="Text 3"/>
          <p:cNvSpPr/>
          <p:nvPr/>
        </p:nvSpPr>
        <p:spPr>
          <a:xfrm>
            <a:off x="1615440" y="4420195"/>
            <a:ext cx="12449532" cy="258485"/>
          </a:xfrm>
          <a:prstGeom prst="rect">
            <a:avLst/>
          </a:prstGeom>
          <a:noFill/>
          <a:ln/>
        </p:spPr>
        <p:txBody>
          <a:bodyPr wrap="none" lIns="0" tIns="0" rIns="0" bIns="0" rtlCol="0" anchor="t"/>
          <a:lstStyle/>
          <a:p>
            <a:pPr marL="0" indent="0" algn="l">
              <a:lnSpc>
                <a:spcPts val="2000"/>
              </a:lnSpc>
              <a:buNone/>
            </a:pPr>
            <a:r>
              <a:rPr lang="en-US" sz="2000" dirty="0">
                <a:latin typeface="Asar" pitchFamily="34" charset="0"/>
                <a:ea typeface="Asar" pitchFamily="34" charset="-122"/>
                <a:cs typeface="Asar" pitchFamily="34" charset="-120"/>
              </a:rPr>
              <a:t>Explore the feasibility of integrating real-time data into the system for more accurate and timely deviation detection.</a:t>
            </a:r>
            <a:endParaRPr lang="en-US" sz="2000" dirty="0"/>
          </a:p>
        </p:txBody>
      </p:sp>
      <p:pic>
        <p:nvPicPr>
          <p:cNvPr id="13" name="Image 2" descr="preencoded.png"/>
          <p:cNvPicPr>
            <a:picLocks noChangeAspect="1"/>
          </p:cNvPicPr>
          <p:nvPr/>
        </p:nvPicPr>
        <p:blipFill>
          <a:blip r:embed="rId4"/>
          <a:stretch>
            <a:fillRect/>
          </a:stretch>
        </p:blipFill>
        <p:spPr>
          <a:xfrm>
            <a:off x="565428" y="5201841"/>
            <a:ext cx="807720" cy="1292423"/>
          </a:xfrm>
          <a:prstGeom prst="rect">
            <a:avLst/>
          </a:prstGeom>
        </p:spPr>
      </p:pic>
      <p:sp>
        <p:nvSpPr>
          <p:cNvPr id="14" name="Text 4"/>
          <p:cNvSpPr/>
          <p:nvPr/>
        </p:nvSpPr>
        <p:spPr>
          <a:xfrm>
            <a:off x="1615440" y="5363289"/>
            <a:ext cx="2019419" cy="252413"/>
          </a:xfrm>
          <a:prstGeom prst="rect">
            <a:avLst/>
          </a:prstGeom>
          <a:noFill/>
          <a:ln/>
        </p:spPr>
        <p:txBody>
          <a:bodyPr wrap="none" lIns="0" tIns="0" rIns="0" bIns="0" rtlCol="0" anchor="t"/>
          <a:lstStyle/>
          <a:p>
            <a:pPr marL="0" indent="0" algn="l">
              <a:lnSpc>
                <a:spcPts val="1950"/>
              </a:lnSpc>
              <a:buNone/>
            </a:pPr>
            <a:r>
              <a:rPr lang="en-US" sz="2400" dirty="0">
                <a:latin typeface="Asar" pitchFamily="34" charset="0"/>
                <a:ea typeface="Asar" pitchFamily="34" charset="-122"/>
                <a:cs typeface="Asar" pitchFamily="34" charset="-120"/>
              </a:rPr>
              <a:t>Driver Feedback</a:t>
            </a:r>
            <a:endParaRPr lang="en-US" sz="2400" dirty="0"/>
          </a:p>
        </p:txBody>
      </p:sp>
      <p:sp>
        <p:nvSpPr>
          <p:cNvPr id="15" name="Text 5"/>
          <p:cNvSpPr/>
          <p:nvPr/>
        </p:nvSpPr>
        <p:spPr>
          <a:xfrm>
            <a:off x="1615440" y="5712619"/>
            <a:ext cx="12449532" cy="258485"/>
          </a:xfrm>
          <a:prstGeom prst="rect">
            <a:avLst/>
          </a:prstGeom>
          <a:noFill/>
          <a:ln/>
        </p:spPr>
        <p:txBody>
          <a:bodyPr wrap="none" lIns="0" tIns="0" rIns="0" bIns="0" rtlCol="0" anchor="t"/>
          <a:lstStyle/>
          <a:p>
            <a:pPr marL="0" indent="0" algn="l">
              <a:lnSpc>
                <a:spcPts val="2000"/>
              </a:lnSpc>
              <a:buNone/>
            </a:pPr>
            <a:r>
              <a:rPr lang="en-US" sz="2000" dirty="0">
                <a:latin typeface="Asar" pitchFamily="34" charset="0"/>
                <a:ea typeface="Asar" pitchFamily="34" charset="-122"/>
                <a:cs typeface="Asar" pitchFamily="34" charset="-120"/>
              </a:rPr>
              <a:t>Gather feedback from drivers on the system's effectiveness and identify areas for improvement.</a:t>
            </a:r>
            <a:endParaRPr lang="en-US" sz="2000" dirty="0"/>
          </a:p>
        </p:txBody>
      </p:sp>
      <p:pic>
        <p:nvPicPr>
          <p:cNvPr id="16" name="Image 3" descr="preencoded.png"/>
          <p:cNvPicPr>
            <a:picLocks noChangeAspect="1"/>
          </p:cNvPicPr>
          <p:nvPr/>
        </p:nvPicPr>
        <p:blipFill>
          <a:blip r:embed="rId5"/>
          <a:stretch>
            <a:fillRect/>
          </a:stretch>
        </p:blipFill>
        <p:spPr>
          <a:xfrm>
            <a:off x="565428" y="6494264"/>
            <a:ext cx="807720" cy="1292423"/>
          </a:xfrm>
          <a:prstGeom prst="rect">
            <a:avLst/>
          </a:prstGeom>
        </p:spPr>
      </p:pic>
      <p:sp>
        <p:nvSpPr>
          <p:cNvPr id="17" name="Text 6"/>
          <p:cNvSpPr/>
          <p:nvPr/>
        </p:nvSpPr>
        <p:spPr>
          <a:xfrm>
            <a:off x="1615440" y="6655713"/>
            <a:ext cx="2019419" cy="252413"/>
          </a:xfrm>
          <a:prstGeom prst="rect">
            <a:avLst/>
          </a:prstGeom>
          <a:noFill/>
          <a:ln/>
        </p:spPr>
        <p:txBody>
          <a:bodyPr wrap="none" lIns="0" tIns="0" rIns="0" bIns="0" rtlCol="0" anchor="t"/>
          <a:lstStyle/>
          <a:p>
            <a:pPr marL="0" indent="0" algn="l">
              <a:lnSpc>
                <a:spcPts val="1950"/>
              </a:lnSpc>
              <a:buNone/>
            </a:pPr>
            <a:r>
              <a:rPr lang="en-US" sz="2400" dirty="0">
                <a:latin typeface="Asar" pitchFamily="34" charset="0"/>
                <a:ea typeface="Asar" pitchFamily="34" charset="-122"/>
                <a:cs typeface="Asar" pitchFamily="34" charset="-120"/>
              </a:rPr>
              <a:t>Further Optimization</a:t>
            </a:r>
            <a:endParaRPr lang="en-US" sz="2400" dirty="0"/>
          </a:p>
        </p:txBody>
      </p:sp>
      <p:sp>
        <p:nvSpPr>
          <p:cNvPr id="18" name="Text 7"/>
          <p:cNvSpPr/>
          <p:nvPr/>
        </p:nvSpPr>
        <p:spPr>
          <a:xfrm>
            <a:off x="1615440" y="7005042"/>
            <a:ext cx="12449532" cy="258485"/>
          </a:xfrm>
          <a:prstGeom prst="rect">
            <a:avLst/>
          </a:prstGeom>
          <a:noFill/>
          <a:ln/>
        </p:spPr>
        <p:txBody>
          <a:bodyPr wrap="none" lIns="0" tIns="0" rIns="0" bIns="0" rtlCol="0" anchor="t"/>
          <a:lstStyle/>
          <a:p>
            <a:pPr marL="0" indent="0" algn="l">
              <a:lnSpc>
                <a:spcPts val="2000"/>
              </a:lnSpc>
              <a:buNone/>
            </a:pPr>
            <a:r>
              <a:rPr lang="en-US" sz="2000" dirty="0">
                <a:latin typeface="Asar" pitchFamily="34" charset="0"/>
                <a:ea typeface="Asar" pitchFamily="34" charset="-122"/>
                <a:cs typeface="Asar" pitchFamily="34" charset="-120"/>
              </a:rPr>
              <a:t>Continue refining the algorithms and thresholds to ensure accuracy and fairness in identifying and penalizing </a:t>
            </a:r>
          </a:p>
          <a:p>
            <a:pPr marL="0" indent="0" algn="l">
              <a:lnSpc>
                <a:spcPts val="2000"/>
              </a:lnSpc>
              <a:buNone/>
            </a:pPr>
            <a:r>
              <a:rPr lang="en-US" sz="2000" dirty="0">
                <a:latin typeface="Asar" pitchFamily="34" charset="0"/>
                <a:ea typeface="Asar" pitchFamily="34" charset="-122"/>
                <a:cs typeface="Asar" pitchFamily="34" charset="-120"/>
              </a:rPr>
              <a:t>route deviations.</a:t>
            </a:r>
            <a:endParaRPr lang="en-US" sz="2000" dirty="0"/>
          </a:p>
        </p:txBody>
      </p:sp>
    </p:spTree>
    <p:extLst>
      <p:ext uri="{BB962C8B-B14F-4D97-AF65-F5344CB8AC3E}">
        <p14:creationId xmlns:p14="http://schemas.microsoft.com/office/powerpoint/2010/main" val="14260703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E6C399-6304-51A2-C3A9-A6CC98688A39}"/>
              </a:ext>
            </a:extLst>
          </p:cNvPr>
          <p:cNvPicPr>
            <a:picLocks noChangeAspect="1"/>
          </p:cNvPicPr>
          <p:nvPr/>
        </p:nvPicPr>
        <p:blipFill>
          <a:blip r:embed="rId2"/>
          <a:stretch>
            <a:fillRect/>
          </a:stretch>
        </p:blipFill>
        <p:spPr>
          <a:xfrm>
            <a:off x="1450962" y="1153616"/>
            <a:ext cx="11429446" cy="6266613"/>
          </a:xfrm>
          <a:prstGeom prst="rect">
            <a:avLst/>
          </a:prstGeom>
        </p:spPr>
      </p:pic>
      <p:pic>
        <p:nvPicPr>
          <p:cNvPr id="5" name="Picture 4">
            <a:extLst>
              <a:ext uri="{FF2B5EF4-FFF2-40B4-BE49-F238E27FC236}">
                <a16:creationId xmlns:a16="http://schemas.microsoft.com/office/drawing/2014/main" id="{1F921279-2605-6817-D3DE-2129CF456820}"/>
              </a:ext>
            </a:extLst>
          </p:cNvPr>
          <p:cNvPicPr>
            <a:picLocks noChangeAspect="1"/>
          </p:cNvPicPr>
          <p:nvPr/>
        </p:nvPicPr>
        <p:blipFill>
          <a:blip r:embed="rId3"/>
          <a:stretch>
            <a:fillRect/>
          </a:stretch>
        </p:blipFill>
        <p:spPr>
          <a:xfrm>
            <a:off x="0" y="19724"/>
            <a:ext cx="14630400" cy="1516011"/>
          </a:xfrm>
          <a:prstGeom prst="rect">
            <a:avLst/>
          </a:prstGeom>
        </p:spPr>
      </p:pic>
    </p:spTree>
    <p:extLst>
      <p:ext uri="{BB962C8B-B14F-4D97-AF65-F5344CB8AC3E}">
        <p14:creationId xmlns:p14="http://schemas.microsoft.com/office/powerpoint/2010/main" val="28779616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6D3CF03-71B2-065E-DDE0-7202290272C5}"/>
              </a:ext>
            </a:extLst>
          </p:cNvPr>
          <p:cNvPicPr>
            <a:picLocks noChangeAspect="1"/>
          </p:cNvPicPr>
          <p:nvPr/>
        </p:nvPicPr>
        <p:blipFill>
          <a:blip r:embed="rId2"/>
          <a:stretch>
            <a:fillRect/>
          </a:stretch>
        </p:blipFill>
        <p:spPr>
          <a:xfrm>
            <a:off x="0" y="33089"/>
            <a:ext cx="14630400" cy="1516011"/>
          </a:xfrm>
          <a:prstGeom prst="rect">
            <a:avLst/>
          </a:prstGeom>
        </p:spPr>
      </p:pic>
      <p:sp>
        <p:nvSpPr>
          <p:cNvPr id="3" name="Text 0">
            <a:extLst>
              <a:ext uri="{FF2B5EF4-FFF2-40B4-BE49-F238E27FC236}">
                <a16:creationId xmlns:a16="http://schemas.microsoft.com/office/drawing/2014/main" id="{61239EE5-D1A3-FA77-13B1-5B52C4755507}"/>
              </a:ext>
            </a:extLst>
          </p:cNvPr>
          <p:cNvSpPr/>
          <p:nvPr/>
        </p:nvSpPr>
        <p:spPr>
          <a:xfrm>
            <a:off x="1452533" y="247014"/>
            <a:ext cx="6170771" cy="771287"/>
          </a:xfrm>
          <a:prstGeom prst="rect">
            <a:avLst/>
          </a:prstGeom>
          <a:noFill/>
          <a:ln/>
        </p:spPr>
        <p:txBody>
          <a:bodyPr wrap="none" lIns="0" tIns="0" rIns="0" bIns="0" rtlCol="0" anchor="t"/>
          <a:lstStyle/>
          <a:p>
            <a:pPr algn="l">
              <a:lnSpc>
                <a:spcPts val="6875"/>
              </a:lnSpc>
            </a:pPr>
            <a:r>
              <a:rPr lang="en-US" sz="3600" b="1" dirty="0">
                <a:solidFill>
                  <a:srgbClr val="7068F4"/>
                </a:solidFill>
                <a:latin typeface="Barlow" pitchFamily="34" charset="0"/>
                <a:sym typeface="Asar"/>
              </a:rPr>
              <a:t>Business Understanding</a:t>
            </a:r>
          </a:p>
        </p:txBody>
      </p:sp>
      <p:sp>
        <p:nvSpPr>
          <p:cNvPr id="4" name="TextBox 3">
            <a:extLst>
              <a:ext uri="{FF2B5EF4-FFF2-40B4-BE49-F238E27FC236}">
                <a16:creationId xmlns:a16="http://schemas.microsoft.com/office/drawing/2014/main" id="{CA3E233A-FAD6-AE83-D1AF-E2CC2F2FFB12}"/>
              </a:ext>
            </a:extLst>
          </p:cNvPr>
          <p:cNvSpPr txBox="1"/>
          <p:nvPr/>
        </p:nvSpPr>
        <p:spPr>
          <a:xfrm>
            <a:off x="850105" y="1578753"/>
            <a:ext cx="12382051" cy="1887696"/>
          </a:xfrm>
          <a:prstGeom prst="rect">
            <a:avLst/>
          </a:prstGeom>
          <a:noFill/>
        </p:spPr>
        <p:txBody>
          <a:bodyPr wrap="square">
            <a:spAutoFit/>
          </a:bodyPr>
          <a:lstStyle/>
          <a:p>
            <a:pPr algn="just">
              <a:lnSpc>
                <a:spcPts val="3500"/>
              </a:lnSpc>
            </a:pPr>
            <a:r>
              <a:rPr lang="en-US" sz="2400" dirty="0">
                <a:latin typeface="Asar" pitchFamily="34" charset="0"/>
                <a:cs typeface="Asar" pitchFamily="34" charset="-120"/>
                <a:sym typeface="Asar"/>
              </a:rPr>
              <a:t>Develop a system that can analyze historical trip data of Uber drivers to identify instances where drivers have deviated from their assigned routes. The system will detect these deviations, quantify them against established thresholds, and calculate appropriate fines for drivers who exceed the allowable limits</a:t>
            </a:r>
            <a:r>
              <a:rPr lang="en-US" sz="2400" dirty="0">
                <a:latin typeface="Asar"/>
                <a:ea typeface="Asar"/>
                <a:cs typeface="Asar"/>
                <a:sym typeface="Asar"/>
              </a:rPr>
              <a:t>. </a:t>
            </a:r>
          </a:p>
        </p:txBody>
      </p:sp>
      <p:sp>
        <p:nvSpPr>
          <p:cNvPr id="5" name="TextBox 4">
            <a:extLst>
              <a:ext uri="{FF2B5EF4-FFF2-40B4-BE49-F238E27FC236}">
                <a16:creationId xmlns:a16="http://schemas.microsoft.com/office/drawing/2014/main" id="{E4E0126C-F40F-BD5A-5BCC-12A33A3B5578}"/>
              </a:ext>
            </a:extLst>
          </p:cNvPr>
          <p:cNvSpPr txBox="1"/>
          <p:nvPr/>
        </p:nvSpPr>
        <p:spPr>
          <a:xfrm>
            <a:off x="667225" y="3496102"/>
            <a:ext cx="5217207" cy="3600986"/>
          </a:xfrm>
          <a:prstGeom prst="rect">
            <a:avLst/>
          </a:prstGeom>
          <a:noFill/>
        </p:spPr>
        <p:txBody>
          <a:bodyPr wrap="square">
            <a:spAutoFit/>
          </a:bodyPr>
          <a:lstStyle/>
          <a:p>
            <a:pPr algn="just"/>
            <a:r>
              <a:rPr lang="en-IN" sz="3600" b="1" dirty="0">
                <a:solidFill>
                  <a:srgbClr val="7068F4"/>
                </a:solidFill>
                <a:latin typeface="Barlow" pitchFamily="34" charset="0"/>
              </a:rPr>
              <a:t>Objectives :</a:t>
            </a:r>
          </a:p>
          <a:p>
            <a:pPr marL="514350" indent="-514350" algn="just">
              <a:buFont typeface="+mj-lt"/>
              <a:buAutoNum type="arabicPeriod"/>
            </a:pPr>
            <a:r>
              <a:rPr lang="en-US" sz="2400" dirty="0">
                <a:latin typeface="Asar" pitchFamily="34" charset="0"/>
                <a:cs typeface="Asar" pitchFamily="34" charset="-120"/>
              </a:rPr>
              <a:t>To boost overall business performance while maintaining fairness and trust between the Drivers and the Company.</a:t>
            </a:r>
          </a:p>
          <a:p>
            <a:pPr marL="514350" indent="-514350" algn="just">
              <a:buFont typeface="+mj-lt"/>
              <a:buAutoNum type="arabicPeriod"/>
            </a:pPr>
            <a:endParaRPr lang="en-US" sz="2400" dirty="0">
              <a:latin typeface="Asar" pitchFamily="34" charset="0"/>
              <a:cs typeface="Asar" pitchFamily="34" charset="-120"/>
            </a:endParaRPr>
          </a:p>
          <a:p>
            <a:pPr marL="514350" indent="-514350" algn="just">
              <a:buFont typeface="+mj-lt"/>
              <a:buAutoNum type="arabicPeriod"/>
            </a:pPr>
            <a:r>
              <a:rPr lang="en-US" sz="2400" dirty="0">
                <a:latin typeface="Asar" pitchFamily="34" charset="0"/>
                <a:cs typeface="Asar" pitchFamily="34" charset="-120"/>
              </a:rPr>
              <a:t>To Calculate the Dead Kilometers and Penalizes the Drivers if it exceeds a certain limit.</a:t>
            </a:r>
            <a:r>
              <a:rPr lang="en-IN" sz="2400" dirty="0">
                <a:latin typeface="Asar" pitchFamily="34" charset="0"/>
                <a:cs typeface="Asar" pitchFamily="34" charset="-120"/>
              </a:rPr>
              <a:t> </a:t>
            </a:r>
          </a:p>
        </p:txBody>
      </p:sp>
      <p:sp>
        <p:nvSpPr>
          <p:cNvPr id="6" name="TextBox 5">
            <a:extLst>
              <a:ext uri="{FF2B5EF4-FFF2-40B4-BE49-F238E27FC236}">
                <a16:creationId xmlns:a16="http://schemas.microsoft.com/office/drawing/2014/main" id="{5DCE17E4-36D2-18AA-EE29-588288AE611A}"/>
              </a:ext>
            </a:extLst>
          </p:cNvPr>
          <p:cNvSpPr txBox="1"/>
          <p:nvPr/>
        </p:nvSpPr>
        <p:spPr>
          <a:xfrm>
            <a:off x="6594436" y="3477641"/>
            <a:ext cx="6798833" cy="4431983"/>
          </a:xfrm>
          <a:prstGeom prst="rect">
            <a:avLst/>
          </a:prstGeom>
          <a:noFill/>
        </p:spPr>
        <p:txBody>
          <a:bodyPr wrap="square">
            <a:spAutoFit/>
          </a:bodyPr>
          <a:lstStyle/>
          <a:p>
            <a:pPr algn="just"/>
            <a:r>
              <a:rPr lang="en-IN" sz="3600" b="1" dirty="0">
                <a:solidFill>
                  <a:srgbClr val="7068F4"/>
                </a:solidFill>
                <a:latin typeface="Barlow" pitchFamily="34" charset="0"/>
              </a:rPr>
              <a:t>Maximize :</a:t>
            </a:r>
            <a:endParaRPr lang="en-US" sz="3600" b="1" dirty="0">
              <a:solidFill>
                <a:srgbClr val="7068F4"/>
              </a:solidFill>
              <a:latin typeface="Barlow" pitchFamily="34" charset="0"/>
            </a:endParaRPr>
          </a:p>
          <a:p>
            <a:pPr marL="514350" indent="-514350" algn="just">
              <a:buFont typeface="+mj-lt"/>
              <a:buAutoNum type="arabicPeriod"/>
            </a:pPr>
            <a:r>
              <a:rPr lang="en-US" sz="2400" dirty="0">
                <a:latin typeface="Asar" pitchFamily="34" charset="0"/>
                <a:cs typeface="Asar" pitchFamily="34" charset="-120"/>
              </a:rPr>
              <a:t>The accuracy of Dead Kilometers detection.</a:t>
            </a:r>
          </a:p>
          <a:p>
            <a:pPr marL="514350" indent="-514350" algn="just">
              <a:buFont typeface="+mj-lt"/>
              <a:buAutoNum type="arabicPeriod"/>
            </a:pPr>
            <a:r>
              <a:rPr lang="en-US" sz="2400" dirty="0">
                <a:latin typeface="Asar" pitchFamily="34" charset="0"/>
                <a:cs typeface="Asar" pitchFamily="34" charset="-120"/>
              </a:rPr>
              <a:t>Driver Retention</a:t>
            </a:r>
          </a:p>
          <a:p>
            <a:pPr marL="514350" indent="-514350" algn="just">
              <a:buFont typeface="+mj-lt"/>
              <a:buAutoNum type="arabicPeriod"/>
            </a:pPr>
            <a:r>
              <a:rPr lang="en-IN" sz="2400" dirty="0">
                <a:latin typeface="Asar" pitchFamily="34" charset="0"/>
                <a:cs typeface="Asar" pitchFamily="34" charset="-120"/>
              </a:rPr>
              <a:t>Profit Maximization</a:t>
            </a:r>
          </a:p>
          <a:p>
            <a:pPr marL="514350" indent="-514350" algn="just">
              <a:buFont typeface="+mj-lt"/>
              <a:buAutoNum type="arabicPeriod"/>
            </a:pPr>
            <a:r>
              <a:rPr lang="en-IN" sz="2400" dirty="0">
                <a:latin typeface="Asar" pitchFamily="34" charset="0"/>
                <a:cs typeface="Asar" pitchFamily="34" charset="-120"/>
              </a:rPr>
              <a:t>Customer Satisfaction</a:t>
            </a:r>
          </a:p>
          <a:p>
            <a:pPr algn="just"/>
            <a:endParaRPr lang="en-IN" sz="2400" dirty="0">
              <a:latin typeface="Asar" pitchFamily="34" charset="0"/>
              <a:cs typeface="Asar" pitchFamily="34" charset="-120"/>
            </a:endParaRPr>
          </a:p>
          <a:p>
            <a:pPr algn="just"/>
            <a:r>
              <a:rPr lang="en-IN" sz="3600" b="1" dirty="0">
                <a:solidFill>
                  <a:srgbClr val="7068F4"/>
                </a:solidFill>
                <a:latin typeface="Barlow" pitchFamily="34" charset="0"/>
              </a:rPr>
              <a:t>Minimize :</a:t>
            </a:r>
            <a:r>
              <a:rPr lang="en-IN" sz="2800" dirty="0">
                <a:solidFill>
                  <a:srgbClr val="E2E6E9"/>
                </a:solidFill>
                <a:latin typeface="Asar" pitchFamily="34" charset="0"/>
                <a:cs typeface="Asar" pitchFamily="34" charset="-120"/>
              </a:rPr>
              <a:t> </a:t>
            </a:r>
          </a:p>
          <a:p>
            <a:pPr marL="514350" indent="-514350" algn="just">
              <a:buFont typeface="+mj-lt"/>
              <a:buAutoNum type="arabicPeriod"/>
            </a:pPr>
            <a:r>
              <a:rPr lang="en-IN" sz="2400" dirty="0">
                <a:latin typeface="Asar" pitchFamily="34" charset="0"/>
                <a:cs typeface="Asar" pitchFamily="34" charset="-120"/>
              </a:rPr>
              <a:t>Dead Kilometres </a:t>
            </a:r>
          </a:p>
          <a:p>
            <a:pPr marL="514350" indent="-514350" algn="just">
              <a:buFont typeface="+mj-lt"/>
              <a:buAutoNum type="arabicPeriod"/>
            </a:pPr>
            <a:r>
              <a:rPr lang="en-IN" sz="2400" dirty="0">
                <a:latin typeface="Asar" pitchFamily="34" charset="0"/>
                <a:cs typeface="Asar" pitchFamily="34" charset="-120"/>
              </a:rPr>
              <a:t>Operational Costs : The cost associated because of Dead kilometres.</a:t>
            </a:r>
          </a:p>
          <a:p>
            <a:pPr algn="just"/>
            <a:endParaRPr lang="en-US" sz="1800" dirty="0">
              <a:solidFill>
                <a:schemeClr val="bg1"/>
              </a:solidFill>
            </a:endParaRPr>
          </a:p>
        </p:txBody>
      </p:sp>
    </p:spTree>
    <p:extLst>
      <p:ext uri="{BB962C8B-B14F-4D97-AF65-F5344CB8AC3E}">
        <p14:creationId xmlns:p14="http://schemas.microsoft.com/office/powerpoint/2010/main" val="23735279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7ABA036-FF04-150E-F9DB-943E2CB7C233}"/>
              </a:ext>
            </a:extLst>
          </p:cNvPr>
          <p:cNvPicPr>
            <a:picLocks noChangeAspect="1"/>
          </p:cNvPicPr>
          <p:nvPr/>
        </p:nvPicPr>
        <p:blipFill>
          <a:blip r:embed="rId2"/>
          <a:stretch>
            <a:fillRect/>
          </a:stretch>
        </p:blipFill>
        <p:spPr>
          <a:xfrm>
            <a:off x="0" y="33089"/>
            <a:ext cx="14630400" cy="1516011"/>
          </a:xfrm>
          <a:prstGeom prst="rect">
            <a:avLst/>
          </a:prstGeom>
        </p:spPr>
      </p:pic>
      <p:sp>
        <p:nvSpPr>
          <p:cNvPr id="3" name="Text 1">
            <a:extLst>
              <a:ext uri="{FF2B5EF4-FFF2-40B4-BE49-F238E27FC236}">
                <a16:creationId xmlns:a16="http://schemas.microsoft.com/office/drawing/2014/main" id="{290F7556-6F1C-D942-BB5A-25FEFB756311}"/>
              </a:ext>
            </a:extLst>
          </p:cNvPr>
          <p:cNvSpPr/>
          <p:nvPr/>
        </p:nvSpPr>
        <p:spPr>
          <a:xfrm>
            <a:off x="1530866" y="348678"/>
            <a:ext cx="9933503" cy="712708"/>
          </a:xfrm>
          <a:prstGeom prst="rect">
            <a:avLst/>
          </a:prstGeom>
          <a:noFill/>
          <a:ln/>
        </p:spPr>
        <p:txBody>
          <a:bodyPr wrap="none" rtlCol="0" anchor="t"/>
          <a:lstStyle/>
          <a:p>
            <a:pPr marL="0" indent="0">
              <a:lnSpc>
                <a:spcPts val="5612"/>
              </a:lnSpc>
              <a:buNone/>
            </a:pPr>
            <a:r>
              <a:rPr lang="en-US" sz="4489" b="1" dirty="0">
                <a:solidFill>
                  <a:srgbClr val="7068F4"/>
                </a:solidFill>
                <a:latin typeface="Barlow" pitchFamily="34" charset="0"/>
                <a:ea typeface="Barlow" pitchFamily="34" charset="-122"/>
                <a:cs typeface="Barlow" pitchFamily="34" charset="-120"/>
              </a:rPr>
              <a:t>Overview of Challenges Faced by uber</a:t>
            </a:r>
            <a:endParaRPr lang="en-US" sz="4489" dirty="0"/>
          </a:p>
        </p:txBody>
      </p:sp>
      <p:sp>
        <p:nvSpPr>
          <p:cNvPr id="4" name="TextBox 3">
            <a:extLst>
              <a:ext uri="{FF2B5EF4-FFF2-40B4-BE49-F238E27FC236}">
                <a16:creationId xmlns:a16="http://schemas.microsoft.com/office/drawing/2014/main" id="{5A5CABD4-4BBE-D24D-7E86-D6327CC906CA}"/>
              </a:ext>
            </a:extLst>
          </p:cNvPr>
          <p:cNvSpPr txBox="1"/>
          <p:nvPr/>
        </p:nvSpPr>
        <p:spPr>
          <a:xfrm>
            <a:off x="570156" y="1879063"/>
            <a:ext cx="13490088" cy="4093428"/>
          </a:xfrm>
          <a:prstGeom prst="rect">
            <a:avLst/>
          </a:prstGeom>
          <a:noFill/>
        </p:spPr>
        <p:txBody>
          <a:bodyPr wrap="square" rtlCol="0">
            <a:spAutoFit/>
          </a:bodyPr>
          <a:lstStyle/>
          <a:p>
            <a:pPr algn="just"/>
            <a:r>
              <a:rPr lang="en-US" sz="3200" b="1" dirty="0">
                <a:latin typeface="Asar" pitchFamily="34" charset="0"/>
                <a:cs typeface="Asar" pitchFamily="34" charset="-120"/>
              </a:rPr>
              <a:t>Concept of Dead Kilometers:</a:t>
            </a:r>
          </a:p>
          <a:p>
            <a:pPr algn="just"/>
            <a:endParaRPr lang="en-US" sz="3200" b="1" dirty="0">
              <a:latin typeface="Asar" pitchFamily="34" charset="0"/>
              <a:cs typeface="Asar" pitchFamily="34" charset="-120"/>
            </a:endParaRPr>
          </a:p>
          <a:p>
            <a:pPr algn="just">
              <a:buFont typeface="Arial" panose="020B0604020202020204" pitchFamily="34" charset="0"/>
              <a:buChar char="•"/>
            </a:pPr>
            <a:r>
              <a:rPr lang="en-US" sz="2800" b="1" dirty="0">
                <a:latin typeface="Asar" pitchFamily="34" charset="0"/>
                <a:cs typeface="Asar" pitchFamily="34" charset="-120"/>
              </a:rPr>
              <a:t>Definition</a:t>
            </a:r>
            <a:r>
              <a:rPr lang="en-US" sz="2800" dirty="0">
                <a:latin typeface="Asar" pitchFamily="34" charset="0"/>
                <a:cs typeface="Asar" pitchFamily="34" charset="-120"/>
              </a:rPr>
              <a:t>: Dead kilometers refer to the distance traveled by a driver between the drop-off location of one trip and the starting point of the next trip without a passenger. These kilometers represent inefficient utilization of resources, as the driver is not earning during this travel time.</a:t>
            </a:r>
          </a:p>
          <a:p>
            <a:pPr algn="just"/>
            <a:endParaRPr lang="en-US" sz="2800" dirty="0">
              <a:latin typeface="Asar" pitchFamily="34" charset="0"/>
              <a:cs typeface="Asar" pitchFamily="34" charset="-120"/>
            </a:endParaRPr>
          </a:p>
          <a:p>
            <a:pPr algn="just">
              <a:buFont typeface="Arial" panose="020B0604020202020204" pitchFamily="34" charset="0"/>
              <a:buChar char="•"/>
            </a:pPr>
            <a:r>
              <a:rPr lang="en-US" sz="2800" b="1" dirty="0">
                <a:latin typeface="Asar" pitchFamily="34" charset="0"/>
                <a:cs typeface="Asar" pitchFamily="34" charset="-120"/>
              </a:rPr>
              <a:t>Cause:</a:t>
            </a:r>
            <a:r>
              <a:rPr lang="en-US" sz="2800" dirty="0">
                <a:latin typeface="Asar" pitchFamily="34" charset="0"/>
                <a:cs typeface="Asar" pitchFamily="34" charset="-120"/>
              </a:rPr>
              <a:t> This typically occurs when a driver finishes a trip and needs to find another ride, leading to an idle time where fuel is consumed without generating revenue.</a:t>
            </a:r>
          </a:p>
        </p:txBody>
      </p:sp>
    </p:spTree>
    <p:extLst>
      <p:ext uri="{BB962C8B-B14F-4D97-AF65-F5344CB8AC3E}">
        <p14:creationId xmlns:p14="http://schemas.microsoft.com/office/powerpoint/2010/main" val="9978254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7B57936-07E4-34A1-3C90-C99172B9AA28}"/>
              </a:ext>
            </a:extLst>
          </p:cNvPr>
          <p:cNvPicPr>
            <a:picLocks noChangeAspect="1"/>
          </p:cNvPicPr>
          <p:nvPr/>
        </p:nvPicPr>
        <p:blipFill>
          <a:blip r:embed="rId2"/>
          <a:stretch>
            <a:fillRect/>
          </a:stretch>
        </p:blipFill>
        <p:spPr>
          <a:xfrm>
            <a:off x="0" y="0"/>
            <a:ext cx="14630400" cy="1516011"/>
          </a:xfrm>
          <a:prstGeom prst="rect">
            <a:avLst/>
          </a:prstGeom>
        </p:spPr>
      </p:pic>
      <p:sp>
        <p:nvSpPr>
          <p:cNvPr id="13" name="TextBox 6">
            <a:extLst>
              <a:ext uri="{FF2B5EF4-FFF2-40B4-BE49-F238E27FC236}">
                <a16:creationId xmlns:a16="http://schemas.microsoft.com/office/drawing/2014/main" id="{26C89542-2F20-F283-78F2-8B6B5AC9EED6}"/>
              </a:ext>
            </a:extLst>
          </p:cNvPr>
          <p:cNvSpPr txBox="1"/>
          <p:nvPr/>
        </p:nvSpPr>
        <p:spPr>
          <a:xfrm>
            <a:off x="1903460" y="477329"/>
            <a:ext cx="7596187" cy="692497"/>
          </a:xfrm>
          <a:prstGeom prst="rect">
            <a:avLst/>
          </a:prstGeom>
        </p:spPr>
        <p:txBody>
          <a:bodyPr lIns="0" tIns="0" rIns="0" bIns="0" rtlCol="0" anchor="t">
            <a:spAutoFit/>
          </a:bodyPr>
          <a:lstStyle/>
          <a:p>
            <a:pPr>
              <a:lnSpc>
                <a:spcPts val="5399"/>
              </a:lnSpc>
            </a:pPr>
            <a:r>
              <a:rPr lang="en-US" sz="4350" dirty="0">
                <a:latin typeface="Asar"/>
                <a:ea typeface="Asar"/>
                <a:cs typeface="Asar"/>
                <a:sym typeface="Asar"/>
              </a:rPr>
              <a:t>Technologies used</a:t>
            </a:r>
          </a:p>
        </p:txBody>
      </p:sp>
      <p:grpSp>
        <p:nvGrpSpPr>
          <p:cNvPr id="21" name="Group 8">
            <a:extLst>
              <a:ext uri="{FF2B5EF4-FFF2-40B4-BE49-F238E27FC236}">
                <a16:creationId xmlns:a16="http://schemas.microsoft.com/office/drawing/2014/main" id="{977734E1-31D2-8BDD-2261-B77D543D2747}"/>
              </a:ext>
            </a:extLst>
          </p:cNvPr>
          <p:cNvGrpSpPr/>
          <p:nvPr/>
        </p:nvGrpSpPr>
        <p:grpSpPr>
          <a:xfrm>
            <a:off x="776707" y="1950789"/>
            <a:ext cx="505063" cy="505063"/>
            <a:chOff x="0" y="0"/>
            <a:chExt cx="841772" cy="841772"/>
          </a:xfrm>
        </p:grpSpPr>
        <p:sp>
          <p:nvSpPr>
            <p:cNvPr id="22" name="Freeform 9">
              <a:extLst>
                <a:ext uri="{FF2B5EF4-FFF2-40B4-BE49-F238E27FC236}">
                  <a16:creationId xmlns:a16="http://schemas.microsoft.com/office/drawing/2014/main" id="{92F1D795-464F-BD30-C9FF-52FAEC35F0C5}"/>
                </a:ext>
              </a:extLst>
            </p:cNvPr>
            <p:cNvSpPr/>
            <p:nvPr/>
          </p:nvSpPr>
          <p:spPr>
            <a:xfrm>
              <a:off x="6350" y="6350"/>
              <a:ext cx="829056" cy="829056"/>
            </a:xfrm>
            <a:custGeom>
              <a:avLst/>
              <a:gdLst/>
              <a:ahLst/>
              <a:cxnLst/>
              <a:rect l="l" t="t" r="r" b="b"/>
              <a:pathLst>
                <a:path w="829056" h="829056">
                  <a:moveTo>
                    <a:pt x="0" y="154813"/>
                  </a:moveTo>
                  <a:cubicBezTo>
                    <a:pt x="0" y="69342"/>
                    <a:pt x="69342" y="0"/>
                    <a:pt x="154813" y="0"/>
                  </a:cubicBezTo>
                  <a:lnTo>
                    <a:pt x="674243" y="0"/>
                  </a:lnTo>
                  <a:cubicBezTo>
                    <a:pt x="759714" y="0"/>
                    <a:pt x="829056" y="69342"/>
                    <a:pt x="829056" y="154813"/>
                  </a:cubicBezTo>
                  <a:lnTo>
                    <a:pt x="829056" y="674243"/>
                  </a:lnTo>
                  <a:cubicBezTo>
                    <a:pt x="829056" y="759714"/>
                    <a:pt x="759714" y="829056"/>
                    <a:pt x="674243" y="829056"/>
                  </a:cubicBezTo>
                  <a:lnTo>
                    <a:pt x="154813" y="829056"/>
                  </a:lnTo>
                  <a:cubicBezTo>
                    <a:pt x="69342" y="829056"/>
                    <a:pt x="0" y="759714"/>
                    <a:pt x="0" y="674243"/>
                  </a:cubicBezTo>
                  <a:close/>
                </a:path>
              </a:pathLst>
            </a:custGeom>
            <a:solidFill>
              <a:srgbClr val="003180"/>
            </a:solidFill>
          </p:spPr>
          <p:txBody>
            <a:bodyPr/>
            <a:lstStyle/>
            <a:p>
              <a:r>
                <a:rPr lang="en-IN" sz="4000" dirty="0">
                  <a:solidFill>
                    <a:schemeClr val="bg1"/>
                  </a:solidFill>
                </a:rPr>
                <a:t>*</a:t>
              </a:r>
            </a:p>
          </p:txBody>
        </p:sp>
        <p:sp>
          <p:nvSpPr>
            <p:cNvPr id="23" name="Freeform 10">
              <a:extLst>
                <a:ext uri="{FF2B5EF4-FFF2-40B4-BE49-F238E27FC236}">
                  <a16:creationId xmlns:a16="http://schemas.microsoft.com/office/drawing/2014/main" id="{AC5A21E7-6AF6-7149-E8B5-FFEB8B39E751}"/>
                </a:ext>
              </a:extLst>
            </p:cNvPr>
            <p:cNvSpPr/>
            <p:nvPr/>
          </p:nvSpPr>
          <p:spPr>
            <a:xfrm>
              <a:off x="0" y="0"/>
              <a:ext cx="841756" cy="841756"/>
            </a:xfrm>
            <a:custGeom>
              <a:avLst/>
              <a:gdLst/>
              <a:ahLst/>
              <a:cxnLst/>
              <a:rect l="l" t="t" r="r" b="b"/>
              <a:pathLst>
                <a:path w="841756" h="841756">
                  <a:moveTo>
                    <a:pt x="0" y="161163"/>
                  </a:moveTo>
                  <a:cubicBezTo>
                    <a:pt x="0" y="72136"/>
                    <a:pt x="72136" y="0"/>
                    <a:pt x="161163" y="0"/>
                  </a:cubicBezTo>
                  <a:lnTo>
                    <a:pt x="680593" y="0"/>
                  </a:lnTo>
                  <a:lnTo>
                    <a:pt x="680593" y="6350"/>
                  </a:lnTo>
                  <a:lnTo>
                    <a:pt x="680593" y="0"/>
                  </a:lnTo>
                  <a:cubicBezTo>
                    <a:pt x="769620" y="0"/>
                    <a:pt x="841756" y="72136"/>
                    <a:pt x="841756" y="161163"/>
                  </a:cubicBezTo>
                  <a:lnTo>
                    <a:pt x="835406" y="161163"/>
                  </a:lnTo>
                  <a:lnTo>
                    <a:pt x="841756" y="161163"/>
                  </a:lnTo>
                  <a:lnTo>
                    <a:pt x="841756" y="680593"/>
                  </a:lnTo>
                  <a:lnTo>
                    <a:pt x="835406" y="680593"/>
                  </a:lnTo>
                  <a:lnTo>
                    <a:pt x="841756" y="680593"/>
                  </a:lnTo>
                  <a:cubicBezTo>
                    <a:pt x="841756" y="769620"/>
                    <a:pt x="769620" y="841756"/>
                    <a:pt x="680593" y="841756"/>
                  </a:cubicBezTo>
                  <a:lnTo>
                    <a:pt x="680593" y="835406"/>
                  </a:lnTo>
                  <a:lnTo>
                    <a:pt x="680593" y="841756"/>
                  </a:lnTo>
                  <a:lnTo>
                    <a:pt x="161163" y="841756"/>
                  </a:lnTo>
                  <a:lnTo>
                    <a:pt x="161163" y="835406"/>
                  </a:lnTo>
                  <a:lnTo>
                    <a:pt x="161163" y="841756"/>
                  </a:lnTo>
                  <a:cubicBezTo>
                    <a:pt x="72136" y="841756"/>
                    <a:pt x="0" y="769620"/>
                    <a:pt x="0" y="680593"/>
                  </a:cubicBezTo>
                  <a:lnTo>
                    <a:pt x="0" y="161163"/>
                  </a:lnTo>
                  <a:lnTo>
                    <a:pt x="6350" y="161163"/>
                  </a:lnTo>
                  <a:lnTo>
                    <a:pt x="0" y="161163"/>
                  </a:lnTo>
                  <a:moveTo>
                    <a:pt x="12700" y="161163"/>
                  </a:moveTo>
                  <a:lnTo>
                    <a:pt x="12700" y="680593"/>
                  </a:lnTo>
                  <a:lnTo>
                    <a:pt x="6350" y="680593"/>
                  </a:lnTo>
                  <a:lnTo>
                    <a:pt x="12700" y="680593"/>
                  </a:lnTo>
                  <a:cubicBezTo>
                    <a:pt x="12700" y="762635"/>
                    <a:pt x="79121" y="829056"/>
                    <a:pt x="161163" y="829056"/>
                  </a:cubicBezTo>
                  <a:lnTo>
                    <a:pt x="680593" y="829056"/>
                  </a:lnTo>
                  <a:cubicBezTo>
                    <a:pt x="762635" y="829056"/>
                    <a:pt x="829056" y="762635"/>
                    <a:pt x="829056" y="680593"/>
                  </a:cubicBezTo>
                  <a:lnTo>
                    <a:pt x="829056" y="161163"/>
                  </a:lnTo>
                  <a:cubicBezTo>
                    <a:pt x="829056" y="79121"/>
                    <a:pt x="762635" y="12700"/>
                    <a:pt x="680593" y="12700"/>
                  </a:cubicBezTo>
                  <a:lnTo>
                    <a:pt x="161163" y="12700"/>
                  </a:lnTo>
                  <a:lnTo>
                    <a:pt x="161163" y="6350"/>
                  </a:lnTo>
                  <a:lnTo>
                    <a:pt x="161163" y="12700"/>
                  </a:lnTo>
                  <a:cubicBezTo>
                    <a:pt x="79121" y="12700"/>
                    <a:pt x="12700" y="79121"/>
                    <a:pt x="12700" y="161163"/>
                  </a:cubicBezTo>
                  <a:close/>
                </a:path>
              </a:pathLst>
            </a:custGeom>
            <a:solidFill>
              <a:srgbClr val="194A99"/>
            </a:solidFill>
          </p:spPr>
        </p:sp>
      </p:grpSp>
      <p:sp>
        <p:nvSpPr>
          <p:cNvPr id="24" name="TextBox 11">
            <a:extLst>
              <a:ext uri="{FF2B5EF4-FFF2-40B4-BE49-F238E27FC236}">
                <a16:creationId xmlns:a16="http://schemas.microsoft.com/office/drawing/2014/main" id="{09CE744C-4129-64D2-C442-FF94B52954D1}"/>
              </a:ext>
            </a:extLst>
          </p:cNvPr>
          <p:cNvSpPr txBox="1"/>
          <p:nvPr/>
        </p:nvSpPr>
        <p:spPr>
          <a:xfrm>
            <a:off x="6360199" y="2163331"/>
            <a:ext cx="152638" cy="350096"/>
          </a:xfrm>
          <a:prstGeom prst="rect">
            <a:avLst/>
          </a:prstGeom>
        </p:spPr>
        <p:txBody>
          <a:bodyPr lIns="0" tIns="0" rIns="0" bIns="0" rtlCol="0" anchor="t">
            <a:spAutoFit/>
          </a:bodyPr>
          <a:lstStyle/>
          <a:p>
            <a:pPr algn="ctr">
              <a:lnSpc>
                <a:spcPts val="2600"/>
              </a:lnSpc>
            </a:pPr>
            <a:r>
              <a:rPr lang="en-US" sz="2600" dirty="0">
                <a:solidFill>
                  <a:srgbClr val="E2E6E9"/>
                </a:solidFill>
                <a:latin typeface="Asar"/>
                <a:ea typeface="Asar"/>
                <a:cs typeface="Asar"/>
                <a:sym typeface="Asar"/>
              </a:rPr>
              <a:t>*</a:t>
            </a:r>
          </a:p>
        </p:txBody>
      </p:sp>
      <p:sp>
        <p:nvSpPr>
          <p:cNvPr id="25" name="TextBox 18">
            <a:extLst>
              <a:ext uri="{FF2B5EF4-FFF2-40B4-BE49-F238E27FC236}">
                <a16:creationId xmlns:a16="http://schemas.microsoft.com/office/drawing/2014/main" id="{4EE820AC-AAEC-E9B1-03A0-2CEE75AA210B}"/>
              </a:ext>
            </a:extLst>
          </p:cNvPr>
          <p:cNvSpPr txBox="1"/>
          <p:nvPr/>
        </p:nvSpPr>
        <p:spPr>
          <a:xfrm>
            <a:off x="1440533" y="2182128"/>
            <a:ext cx="2969062" cy="367408"/>
          </a:xfrm>
          <a:prstGeom prst="rect">
            <a:avLst/>
          </a:prstGeom>
        </p:spPr>
        <p:txBody>
          <a:bodyPr lIns="0" tIns="0" rIns="0" bIns="0" rtlCol="0" anchor="t">
            <a:spAutoFit/>
          </a:bodyPr>
          <a:lstStyle/>
          <a:p>
            <a:pPr>
              <a:lnSpc>
                <a:spcPts val="2699"/>
              </a:lnSpc>
            </a:pPr>
            <a:r>
              <a:rPr lang="en-US" sz="2800" b="1" dirty="0">
                <a:latin typeface="Asar"/>
                <a:ea typeface="Asar"/>
                <a:cs typeface="Asar"/>
                <a:sym typeface="Asar"/>
              </a:rPr>
              <a:t>Python Libraries </a:t>
            </a:r>
          </a:p>
        </p:txBody>
      </p:sp>
      <p:sp>
        <p:nvSpPr>
          <p:cNvPr id="26" name="Rectangle 1">
            <a:extLst>
              <a:ext uri="{FF2B5EF4-FFF2-40B4-BE49-F238E27FC236}">
                <a16:creationId xmlns:a16="http://schemas.microsoft.com/office/drawing/2014/main" id="{A85854CA-F5B6-5705-3B3C-912B23DC0BCB}"/>
              </a:ext>
            </a:extLst>
          </p:cNvPr>
          <p:cNvSpPr>
            <a:spLocks noChangeArrowheads="1"/>
          </p:cNvSpPr>
          <p:nvPr/>
        </p:nvSpPr>
        <p:spPr bwMode="auto">
          <a:xfrm>
            <a:off x="776707" y="2700275"/>
            <a:ext cx="7409735" cy="4021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spAutoFit/>
          </a:bodyPr>
          <a:lstStyle/>
          <a:p>
            <a:pPr marR="0" lvl="0" indent="-342900" fontAlgn="base">
              <a:lnSpc>
                <a:spcPct val="150000"/>
              </a:lnSpc>
              <a:spcBef>
                <a:spcPct val="0"/>
              </a:spcBef>
              <a:spcAft>
                <a:spcPct val="0"/>
              </a:spcAft>
              <a:buClrTx/>
              <a:buSzTx/>
              <a:buFont typeface="+mj-lt"/>
              <a:buAutoNum type="arabicPeriod"/>
              <a:tabLst/>
            </a:pPr>
            <a:r>
              <a:rPr lang="en-US" altLang="en-US" sz="2150" dirty="0">
                <a:latin typeface="Asar"/>
                <a:cs typeface="Asar"/>
              </a:rPr>
              <a:t>Pandas: For data manipulation and analysis.</a:t>
            </a:r>
          </a:p>
          <a:p>
            <a:pPr marR="0" lvl="0" indent="-342900" fontAlgn="base">
              <a:lnSpc>
                <a:spcPct val="150000"/>
              </a:lnSpc>
              <a:spcBef>
                <a:spcPct val="0"/>
              </a:spcBef>
              <a:spcAft>
                <a:spcPct val="0"/>
              </a:spcAft>
              <a:buClrTx/>
              <a:buSzTx/>
              <a:buFont typeface="+mj-lt"/>
              <a:buAutoNum type="arabicPeriod"/>
              <a:tabLst/>
            </a:pPr>
            <a:r>
              <a:rPr lang="en-US" altLang="en-US" sz="2150" dirty="0">
                <a:latin typeface="Asar"/>
                <a:cs typeface="Asar"/>
              </a:rPr>
              <a:t>Matplotlib: For plotting graphs and visualizations.</a:t>
            </a:r>
          </a:p>
          <a:p>
            <a:pPr marR="0" lvl="0" indent="-342900" fontAlgn="base">
              <a:lnSpc>
                <a:spcPct val="150000"/>
              </a:lnSpc>
              <a:spcBef>
                <a:spcPct val="0"/>
              </a:spcBef>
              <a:spcAft>
                <a:spcPct val="0"/>
              </a:spcAft>
              <a:buClrTx/>
              <a:buSzTx/>
              <a:buFont typeface="+mj-lt"/>
              <a:buAutoNum type="arabicPeriod"/>
              <a:tabLst/>
            </a:pPr>
            <a:r>
              <a:rPr lang="en-US" altLang="en-US" sz="2150" dirty="0">
                <a:latin typeface="Asar"/>
                <a:cs typeface="Asar"/>
              </a:rPr>
              <a:t> </a:t>
            </a:r>
            <a:r>
              <a:rPr lang="en-US" altLang="en-US" sz="2150" dirty="0" err="1">
                <a:latin typeface="Asar"/>
                <a:cs typeface="Asar"/>
              </a:rPr>
              <a:t>Gmplot</a:t>
            </a:r>
            <a:r>
              <a:rPr lang="en-US" altLang="en-US" sz="2150" dirty="0">
                <a:latin typeface="Asar"/>
                <a:cs typeface="Asar"/>
              </a:rPr>
              <a:t>: A library for plotting data on Google Maps, useful for geospatial visualizations.</a:t>
            </a:r>
          </a:p>
          <a:p>
            <a:pPr marR="0" lvl="0" indent="-342900" fontAlgn="base">
              <a:lnSpc>
                <a:spcPct val="150000"/>
              </a:lnSpc>
              <a:spcBef>
                <a:spcPct val="0"/>
              </a:spcBef>
              <a:spcAft>
                <a:spcPct val="0"/>
              </a:spcAft>
              <a:buClrTx/>
              <a:buSzTx/>
              <a:buFont typeface="+mj-lt"/>
              <a:buAutoNum type="arabicPeriod"/>
              <a:tabLst/>
            </a:pPr>
            <a:r>
              <a:rPr lang="en-US" altLang="en-US" sz="2150" dirty="0" err="1">
                <a:latin typeface="Asar"/>
                <a:cs typeface="Asar"/>
              </a:rPr>
              <a:t>Geopy</a:t>
            </a:r>
            <a:r>
              <a:rPr lang="en-US" altLang="en-US" sz="2150" dirty="0">
                <a:latin typeface="Asar"/>
                <a:cs typeface="Asar"/>
              </a:rPr>
              <a:t>: A library used for calculating distances between geographic coordinates.</a:t>
            </a:r>
          </a:p>
          <a:p>
            <a:pPr marR="0" lvl="0" indent="-342900" fontAlgn="base">
              <a:lnSpc>
                <a:spcPct val="150000"/>
              </a:lnSpc>
              <a:spcBef>
                <a:spcPct val="0"/>
              </a:spcBef>
              <a:spcAft>
                <a:spcPct val="0"/>
              </a:spcAft>
              <a:buClrTx/>
              <a:buSzTx/>
              <a:buFont typeface="+mj-lt"/>
              <a:buAutoNum type="arabicPeriod"/>
              <a:tabLst/>
            </a:pPr>
            <a:r>
              <a:rPr lang="en-US" sz="2150" dirty="0" err="1">
                <a:latin typeface="Asar"/>
                <a:cs typeface="Asar"/>
              </a:rPr>
              <a:t>Os</a:t>
            </a:r>
            <a:r>
              <a:rPr lang="en-US" sz="2150" dirty="0">
                <a:latin typeface="Asar"/>
                <a:cs typeface="Asar"/>
              </a:rPr>
              <a:t>: Used for interacting with the operating system, such as accessing file paths.</a:t>
            </a:r>
            <a:endParaRPr lang="en-US" altLang="en-US" sz="2150" dirty="0">
              <a:latin typeface="Asar"/>
              <a:cs typeface="Asar"/>
            </a:endParaRPr>
          </a:p>
        </p:txBody>
      </p:sp>
      <p:sp>
        <p:nvSpPr>
          <p:cNvPr id="27" name="Freeform 5" descr="preencoded.png">
            <a:extLst>
              <a:ext uri="{FF2B5EF4-FFF2-40B4-BE49-F238E27FC236}">
                <a16:creationId xmlns:a16="http://schemas.microsoft.com/office/drawing/2014/main" id="{DCF8577E-24F3-A6EB-0912-E988545284A7}"/>
              </a:ext>
            </a:extLst>
          </p:cNvPr>
          <p:cNvSpPr/>
          <p:nvPr/>
        </p:nvSpPr>
        <p:spPr>
          <a:xfrm>
            <a:off x="8759935" y="-1"/>
            <a:ext cx="5818151" cy="8143539"/>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Tree>
    <p:extLst>
      <p:ext uri="{BB962C8B-B14F-4D97-AF65-F5344CB8AC3E}">
        <p14:creationId xmlns:p14="http://schemas.microsoft.com/office/powerpoint/2010/main" val="7699016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F2578813-7542-F90D-4AEE-BED7E8561B44}"/>
              </a:ext>
            </a:extLst>
          </p:cNvPr>
          <p:cNvPicPr>
            <a:picLocks noChangeAspect="1"/>
          </p:cNvPicPr>
          <p:nvPr/>
        </p:nvPicPr>
        <p:blipFill>
          <a:blip r:embed="rId2"/>
          <a:stretch>
            <a:fillRect/>
          </a:stretch>
        </p:blipFill>
        <p:spPr>
          <a:xfrm>
            <a:off x="0" y="0"/>
            <a:ext cx="14630400" cy="2577108"/>
          </a:xfrm>
          <a:prstGeom prst="rect">
            <a:avLst/>
          </a:prstGeom>
        </p:spPr>
      </p:pic>
      <p:sp>
        <p:nvSpPr>
          <p:cNvPr id="3" name="Text 0">
            <a:extLst>
              <a:ext uri="{FF2B5EF4-FFF2-40B4-BE49-F238E27FC236}">
                <a16:creationId xmlns:a16="http://schemas.microsoft.com/office/drawing/2014/main" id="{5D58F65C-E4E1-5438-E107-5D6E7887F492}"/>
              </a:ext>
            </a:extLst>
          </p:cNvPr>
          <p:cNvSpPr/>
          <p:nvPr/>
        </p:nvSpPr>
        <p:spPr>
          <a:xfrm>
            <a:off x="721519" y="3144441"/>
            <a:ext cx="7398782" cy="644247"/>
          </a:xfrm>
          <a:prstGeom prst="rect">
            <a:avLst/>
          </a:prstGeom>
          <a:noFill/>
          <a:ln/>
        </p:spPr>
        <p:txBody>
          <a:bodyPr wrap="none" lIns="0" tIns="0" rIns="0" bIns="0" rtlCol="0" anchor="t"/>
          <a:lstStyle/>
          <a:p>
            <a:pPr marL="0" indent="0">
              <a:lnSpc>
                <a:spcPts val="5050"/>
              </a:lnSpc>
              <a:buNone/>
            </a:pPr>
            <a:r>
              <a:rPr lang="en-US" sz="4050" dirty="0">
                <a:latin typeface="Asar" pitchFamily="34" charset="0"/>
                <a:ea typeface="Asar" pitchFamily="34" charset="-122"/>
                <a:cs typeface="Asar" pitchFamily="34" charset="-120"/>
              </a:rPr>
              <a:t>Data Set &amp; Data Preprocessing</a:t>
            </a:r>
            <a:endParaRPr lang="en-US" sz="4050" dirty="0"/>
          </a:p>
        </p:txBody>
      </p:sp>
      <p:sp>
        <p:nvSpPr>
          <p:cNvPr id="4" name="Shape 2">
            <a:extLst>
              <a:ext uri="{FF2B5EF4-FFF2-40B4-BE49-F238E27FC236}">
                <a16:creationId xmlns:a16="http://schemas.microsoft.com/office/drawing/2014/main" id="{B63FC150-5C5C-0CCB-5E64-B49675B259D2}"/>
              </a:ext>
            </a:extLst>
          </p:cNvPr>
          <p:cNvSpPr/>
          <p:nvPr/>
        </p:nvSpPr>
        <p:spPr>
          <a:xfrm>
            <a:off x="721519" y="4968954"/>
            <a:ext cx="13187363" cy="22860"/>
          </a:xfrm>
          <a:prstGeom prst="roundRect">
            <a:avLst>
              <a:gd name="adj" fmla="val 378791"/>
            </a:avLst>
          </a:prstGeom>
          <a:solidFill>
            <a:srgbClr val="194A99"/>
          </a:solidFill>
          <a:ln/>
        </p:spPr>
      </p:sp>
      <p:sp>
        <p:nvSpPr>
          <p:cNvPr id="5" name="Shape 4">
            <a:extLst>
              <a:ext uri="{FF2B5EF4-FFF2-40B4-BE49-F238E27FC236}">
                <a16:creationId xmlns:a16="http://schemas.microsoft.com/office/drawing/2014/main" id="{10BBFF7A-A6DA-E722-24BA-13CDA029383F}"/>
              </a:ext>
            </a:extLst>
          </p:cNvPr>
          <p:cNvSpPr/>
          <p:nvPr/>
        </p:nvSpPr>
        <p:spPr>
          <a:xfrm>
            <a:off x="2618780" y="4737021"/>
            <a:ext cx="463868" cy="463868"/>
          </a:xfrm>
          <a:prstGeom prst="roundRect">
            <a:avLst>
              <a:gd name="adj" fmla="val 18667"/>
            </a:avLst>
          </a:prstGeom>
          <a:solidFill>
            <a:srgbClr val="003180"/>
          </a:solidFill>
          <a:ln w="7620">
            <a:solidFill>
              <a:srgbClr val="194A99"/>
            </a:solidFill>
            <a:prstDash val="solid"/>
          </a:ln>
        </p:spPr>
      </p:sp>
      <p:sp>
        <p:nvSpPr>
          <p:cNvPr id="6" name="Text 7">
            <a:extLst>
              <a:ext uri="{FF2B5EF4-FFF2-40B4-BE49-F238E27FC236}">
                <a16:creationId xmlns:a16="http://schemas.microsoft.com/office/drawing/2014/main" id="{578E35F5-6C97-7C5E-B54E-64CD64276944}"/>
              </a:ext>
            </a:extLst>
          </p:cNvPr>
          <p:cNvSpPr/>
          <p:nvPr/>
        </p:nvSpPr>
        <p:spPr>
          <a:xfrm>
            <a:off x="5459628" y="6337906"/>
            <a:ext cx="4087399" cy="1319689"/>
          </a:xfrm>
          <a:prstGeom prst="rect">
            <a:avLst/>
          </a:prstGeom>
          <a:noFill/>
          <a:ln/>
        </p:spPr>
        <p:txBody>
          <a:bodyPr wrap="square" lIns="0" tIns="0" rIns="0" bIns="0" rtlCol="0" anchor="t"/>
          <a:lstStyle/>
          <a:p>
            <a:pPr marL="0" indent="0" algn="just">
              <a:lnSpc>
                <a:spcPts val="2550"/>
              </a:lnSpc>
              <a:buNone/>
            </a:pPr>
            <a:r>
              <a:rPr lang="en-US" sz="2000" dirty="0">
                <a:latin typeface="Asar" pitchFamily="34" charset="0"/>
                <a:ea typeface="Asar" pitchFamily="34" charset="-122"/>
                <a:cs typeface="Asar" pitchFamily="34" charset="-120"/>
              </a:rPr>
              <a:t>Remove incomplete or inaccurate data entries, such as missing GPS coordinates or unrealistic timestamps.</a:t>
            </a:r>
            <a:endParaRPr lang="en-US" sz="2000" dirty="0"/>
          </a:p>
        </p:txBody>
      </p:sp>
      <p:sp>
        <p:nvSpPr>
          <p:cNvPr id="7" name="Text 16">
            <a:extLst>
              <a:ext uri="{FF2B5EF4-FFF2-40B4-BE49-F238E27FC236}">
                <a16:creationId xmlns:a16="http://schemas.microsoft.com/office/drawing/2014/main" id="{299EBBEB-A5B5-C2E5-F5E7-1187A3CACF55}"/>
              </a:ext>
            </a:extLst>
          </p:cNvPr>
          <p:cNvSpPr/>
          <p:nvPr/>
        </p:nvSpPr>
        <p:spPr>
          <a:xfrm>
            <a:off x="10723067" y="5896689"/>
            <a:ext cx="2577108" cy="322183"/>
          </a:xfrm>
          <a:prstGeom prst="rect">
            <a:avLst/>
          </a:prstGeom>
          <a:noFill/>
          <a:ln/>
        </p:spPr>
        <p:txBody>
          <a:bodyPr wrap="none" lIns="0" tIns="0" rIns="0" bIns="0" rtlCol="0" anchor="t"/>
          <a:lstStyle/>
          <a:p>
            <a:pPr marL="0" indent="0" algn="ctr">
              <a:lnSpc>
                <a:spcPts val="2500"/>
              </a:lnSpc>
              <a:buNone/>
            </a:pPr>
            <a:r>
              <a:rPr lang="en-US" sz="2400" dirty="0">
                <a:latin typeface="Asar" pitchFamily="34" charset="0"/>
                <a:cs typeface="Asar" pitchFamily="34" charset="-120"/>
              </a:rPr>
              <a:t>EDA : Exploratory Data Analysis</a:t>
            </a:r>
            <a:endParaRPr lang="en-US" sz="2400" dirty="0"/>
          </a:p>
        </p:txBody>
      </p:sp>
      <p:sp>
        <p:nvSpPr>
          <p:cNvPr id="8" name="Text 17">
            <a:extLst>
              <a:ext uri="{FF2B5EF4-FFF2-40B4-BE49-F238E27FC236}">
                <a16:creationId xmlns:a16="http://schemas.microsoft.com/office/drawing/2014/main" id="{730ED14E-1FE5-8C8A-7A4A-408720583E74}"/>
              </a:ext>
            </a:extLst>
          </p:cNvPr>
          <p:cNvSpPr/>
          <p:nvPr/>
        </p:nvSpPr>
        <p:spPr>
          <a:xfrm>
            <a:off x="9942670" y="6431293"/>
            <a:ext cx="3846195" cy="1319689"/>
          </a:xfrm>
          <a:prstGeom prst="rect">
            <a:avLst/>
          </a:prstGeom>
          <a:noFill/>
          <a:ln/>
        </p:spPr>
        <p:txBody>
          <a:bodyPr wrap="square" lIns="0" tIns="0" rIns="0" bIns="0" rtlCol="0" anchor="t"/>
          <a:lstStyle/>
          <a:p>
            <a:pPr marL="0" indent="0" algn="just">
              <a:lnSpc>
                <a:spcPts val="2550"/>
              </a:lnSpc>
              <a:buNone/>
            </a:pPr>
            <a:r>
              <a:rPr lang="en-US" sz="2000" dirty="0">
                <a:latin typeface="Asar" pitchFamily="34" charset="0"/>
                <a:ea typeface="Asar" pitchFamily="34" charset="-122"/>
                <a:cs typeface="Asar" pitchFamily="34" charset="-120"/>
              </a:rPr>
              <a:t>Analyze and visualize the Trends from the Data , with the help of different graphs and histograms.</a:t>
            </a:r>
            <a:endParaRPr lang="en-US" sz="2000" dirty="0"/>
          </a:p>
        </p:txBody>
      </p:sp>
      <p:sp>
        <p:nvSpPr>
          <p:cNvPr id="9" name="Shape 9">
            <a:extLst>
              <a:ext uri="{FF2B5EF4-FFF2-40B4-BE49-F238E27FC236}">
                <a16:creationId xmlns:a16="http://schemas.microsoft.com/office/drawing/2014/main" id="{6E3E6679-61FD-1D67-3B99-92824E3FEB4E}"/>
              </a:ext>
            </a:extLst>
          </p:cNvPr>
          <p:cNvSpPr/>
          <p:nvPr/>
        </p:nvSpPr>
        <p:spPr>
          <a:xfrm>
            <a:off x="7083266" y="4737021"/>
            <a:ext cx="463868" cy="463868"/>
          </a:xfrm>
          <a:prstGeom prst="roundRect">
            <a:avLst>
              <a:gd name="adj" fmla="val 18667"/>
            </a:avLst>
          </a:prstGeom>
          <a:solidFill>
            <a:srgbClr val="003180"/>
          </a:solidFill>
          <a:ln w="7620">
            <a:solidFill>
              <a:srgbClr val="194A99"/>
            </a:solidFill>
            <a:prstDash val="solid"/>
          </a:ln>
        </p:spPr>
      </p:sp>
      <p:sp>
        <p:nvSpPr>
          <p:cNvPr id="10" name="Shape 13">
            <a:extLst>
              <a:ext uri="{FF2B5EF4-FFF2-40B4-BE49-F238E27FC236}">
                <a16:creationId xmlns:a16="http://schemas.microsoft.com/office/drawing/2014/main" id="{C55EA93C-9BF1-E017-182C-071D2A5C6577}"/>
              </a:ext>
            </a:extLst>
          </p:cNvPr>
          <p:cNvSpPr/>
          <p:nvPr/>
        </p:nvSpPr>
        <p:spPr>
          <a:xfrm>
            <a:off x="11768257" y="4968954"/>
            <a:ext cx="22860" cy="721519"/>
          </a:xfrm>
          <a:prstGeom prst="roundRect">
            <a:avLst>
              <a:gd name="adj" fmla="val 378791"/>
            </a:avLst>
          </a:prstGeom>
          <a:solidFill>
            <a:srgbClr val="194A99"/>
          </a:solidFill>
          <a:ln/>
        </p:spPr>
      </p:sp>
      <p:sp>
        <p:nvSpPr>
          <p:cNvPr id="11" name="Shape 14">
            <a:extLst>
              <a:ext uri="{FF2B5EF4-FFF2-40B4-BE49-F238E27FC236}">
                <a16:creationId xmlns:a16="http://schemas.microsoft.com/office/drawing/2014/main" id="{6D30A8DC-1B90-CE94-AA26-1BAF745ED485}"/>
              </a:ext>
            </a:extLst>
          </p:cNvPr>
          <p:cNvSpPr/>
          <p:nvPr/>
        </p:nvSpPr>
        <p:spPr>
          <a:xfrm>
            <a:off x="11547753" y="4737021"/>
            <a:ext cx="463868" cy="463868"/>
          </a:xfrm>
          <a:prstGeom prst="roundRect">
            <a:avLst>
              <a:gd name="adj" fmla="val 18667"/>
            </a:avLst>
          </a:prstGeom>
          <a:solidFill>
            <a:srgbClr val="003180"/>
          </a:solidFill>
          <a:ln w="7620">
            <a:solidFill>
              <a:srgbClr val="194A99"/>
            </a:solidFill>
            <a:prstDash val="solid"/>
          </a:ln>
        </p:spPr>
        <p:txBody>
          <a:bodyPr/>
          <a:lstStyle/>
          <a:p>
            <a:pPr algn="ctr">
              <a:lnSpc>
                <a:spcPts val="2400"/>
              </a:lnSpc>
            </a:pPr>
            <a:r>
              <a:rPr lang="en-IN" sz="2400" dirty="0">
                <a:solidFill>
                  <a:srgbClr val="E2E6E9"/>
                </a:solidFill>
                <a:latin typeface="Asar" pitchFamily="34" charset="0"/>
                <a:cs typeface="Asar" pitchFamily="34" charset="-120"/>
              </a:rPr>
              <a:t>3</a:t>
            </a:r>
          </a:p>
        </p:txBody>
      </p:sp>
      <p:sp>
        <p:nvSpPr>
          <p:cNvPr id="12" name="Text 11">
            <a:extLst>
              <a:ext uri="{FF2B5EF4-FFF2-40B4-BE49-F238E27FC236}">
                <a16:creationId xmlns:a16="http://schemas.microsoft.com/office/drawing/2014/main" id="{7D8D6491-9667-0F70-255D-703AE1356079}"/>
              </a:ext>
            </a:extLst>
          </p:cNvPr>
          <p:cNvSpPr/>
          <p:nvPr/>
        </p:nvSpPr>
        <p:spPr>
          <a:xfrm>
            <a:off x="6026646" y="5845135"/>
            <a:ext cx="2577108" cy="322183"/>
          </a:xfrm>
          <a:prstGeom prst="rect">
            <a:avLst/>
          </a:prstGeom>
          <a:noFill/>
          <a:ln/>
        </p:spPr>
        <p:txBody>
          <a:bodyPr wrap="none" lIns="0" tIns="0" rIns="0" bIns="0" rtlCol="0" anchor="t"/>
          <a:lstStyle/>
          <a:p>
            <a:pPr marL="0" indent="0" algn="ctr">
              <a:lnSpc>
                <a:spcPts val="2500"/>
              </a:lnSpc>
              <a:buNone/>
            </a:pPr>
            <a:r>
              <a:rPr lang="en-US" sz="2400" dirty="0">
                <a:latin typeface="Asar" pitchFamily="34" charset="0"/>
                <a:ea typeface="Asar" pitchFamily="34" charset="-122"/>
                <a:cs typeface="Asar" pitchFamily="34" charset="-120"/>
              </a:rPr>
              <a:t>Data Cleaning</a:t>
            </a:r>
            <a:endParaRPr lang="en-US" sz="2400" dirty="0"/>
          </a:p>
        </p:txBody>
      </p:sp>
      <p:sp>
        <p:nvSpPr>
          <p:cNvPr id="13" name="Text 11">
            <a:extLst>
              <a:ext uri="{FF2B5EF4-FFF2-40B4-BE49-F238E27FC236}">
                <a16:creationId xmlns:a16="http://schemas.microsoft.com/office/drawing/2014/main" id="{D8056C07-28BE-9BE0-1229-95133FDA6CD3}"/>
              </a:ext>
            </a:extLst>
          </p:cNvPr>
          <p:cNvSpPr/>
          <p:nvPr/>
        </p:nvSpPr>
        <p:spPr>
          <a:xfrm>
            <a:off x="1490960" y="5845135"/>
            <a:ext cx="2577108" cy="322183"/>
          </a:xfrm>
          <a:prstGeom prst="rect">
            <a:avLst/>
          </a:prstGeom>
          <a:noFill/>
          <a:ln/>
        </p:spPr>
        <p:txBody>
          <a:bodyPr wrap="none" lIns="0" tIns="0" rIns="0" bIns="0" rtlCol="0" anchor="t"/>
          <a:lstStyle/>
          <a:p>
            <a:pPr marL="0" indent="0" algn="ctr">
              <a:lnSpc>
                <a:spcPts val="2500"/>
              </a:lnSpc>
              <a:buNone/>
            </a:pPr>
            <a:r>
              <a:rPr lang="en-US" sz="2400" dirty="0">
                <a:latin typeface="Asar" pitchFamily="34" charset="0"/>
                <a:ea typeface="Asar" pitchFamily="34" charset="-122"/>
                <a:cs typeface="Asar" pitchFamily="34" charset="-120"/>
              </a:rPr>
              <a:t>Data Transformation</a:t>
            </a:r>
            <a:endParaRPr lang="en-US" sz="2400" dirty="0"/>
          </a:p>
        </p:txBody>
      </p:sp>
      <p:sp>
        <p:nvSpPr>
          <p:cNvPr id="14" name="TextBox 13">
            <a:extLst>
              <a:ext uri="{FF2B5EF4-FFF2-40B4-BE49-F238E27FC236}">
                <a16:creationId xmlns:a16="http://schemas.microsoft.com/office/drawing/2014/main" id="{E01DEF46-6D90-E701-BD9D-9FD3A87C180D}"/>
              </a:ext>
            </a:extLst>
          </p:cNvPr>
          <p:cNvSpPr txBox="1"/>
          <p:nvPr/>
        </p:nvSpPr>
        <p:spPr>
          <a:xfrm>
            <a:off x="614580" y="6386273"/>
            <a:ext cx="4449405" cy="1092607"/>
          </a:xfrm>
          <a:prstGeom prst="rect">
            <a:avLst/>
          </a:prstGeom>
          <a:noFill/>
        </p:spPr>
        <p:txBody>
          <a:bodyPr wrap="square">
            <a:spAutoFit/>
          </a:bodyPr>
          <a:lstStyle/>
          <a:p>
            <a:pPr algn="just">
              <a:lnSpc>
                <a:spcPts val="2550"/>
              </a:lnSpc>
            </a:pPr>
            <a:r>
              <a:rPr lang="en-US" sz="2000" dirty="0">
                <a:latin typeface="Asar" pitchFamily="34" charset="0"/>
                <a:ea typeface="Asar" pitchFamily="34" charset="-122"/>
                <a:cs typeface="Asar" pitchFamily="34" charset="-120"/>
              </a:rPr>
              <a:t>Transform the data into a format suitable for analysis, such as converting  the features into appropriate datatypes</a:t>
            </a:r>
            <a:endParaRPr lang="en-US" sz="2000" dirty="0"/>
          </a:p>
        </p:txBody>
      </p:sp>
      <p:sp>
        <p:nvSpPr>
          <p:cNvPr id="15" name="Text 5">
            <a:extLst>
              <a:ext uri="{FF2B5EF4-FFF2-40B4-BE49-F238E27FC236}">
                <a16:creationId xmlns:a16="http://schemas.microsoft.com/office/drawing/2014/main" id="{90F3AA0A-609C-109D-DC4C-89C9C632EBD3}"/>
              </a:ext>
            </a:extLst>
          </p:cNvPr>
          <p:cNvSpPr/>
          <p:nvPr/>
        </p:nvSpPr>
        <p:spPr>
          <a:xfrm>
            <a:off x="2779514" y="4814292"/>
            <a:ext cx="142280" cy="309205"/>
          </a:xfrm>
          <a:prstGeom prst="rect">
            <a:avLst/>
          </a:prstGeom>
          <a:noFill/>
          <a:ln/>
        </p:spPr>
        <p:txBody>
          <a:bodyPr wrap="none" lIns="0" tIns="0" rIns="0" bIns="0" rtlCol="0" anchor="t"/>
          <a:lstStyle/>
          <a:p>
            <a:pPr marL="0" indent="0" algn="ctr">
              <a:lnSpc>
                <a:spcPts val="2400"/>
              </a:lnSpc>
              <a:buNone/>
            </a:pPr>
            <a:r>
              <a:rPr lang="en-US" sz="2400" dirty="0">
                <a:solidFill>
                  <a:srgbClr val="E2E6E9"/>
                </a:solidFill>
                <a:latin typeface="Asar" pitchFamily="34" charset="0"/>
                <a:ea typeface="Asar" pitchFamily="34" charset="-122"/>
                <a:cs typeface="Asar" pitchFamily="34" charset="-120"/>
              </a:rPr>
              <a:t>1</a:t>
            </a:r>
            <a:endParaRPr lang="en-US" sz="2400" dirty="0"/>
          </a:p>
        </p:txBody>
      </p:sp>
      <p:sp>
        <p:nvSpPr>
          <p:cNvPr id="16" name="Text 10">
            <a:extLst>
              <a:ext uri="{FF2B5EF4-FFF2-40B4-BE49-F238E27FC236}">
                <a16:creationId xmlns:a16="http://schemas.microsoft.com/office/drawing/2014/main" id="{7517D281-583D-5A38-41D4-6883333DCD76}"/>
              </a:ext>
            </a:extLst>
          </p:cNvPr>
          <p:cNvSpPr/>
          <p:nvPr/>
        </p:nvSpPr>
        <p:spPr>
          <a:xfrm>
            <a:off x="7228284" y="4814292"/>
            <a:ext cx="173831" cy="309205"/>
          </a:xfrm>
          <a:prstGeom prst="rect">
            <a:avLst/>
          </a:prstGeom>
          <a:noFill/>
          <a:ln/>
        </p:spPr>
        <p:txBody>
          <a:bodyPr wrap="none" lIns="0" tIns="0" rIns="0" bIns="0" rtlCol="0" anchor="t"/>
          <a:lstStyle/>
          <a:p>
            <a:pPr marL="0" indent="0" algn="ctr">
              <a:lnSpc>
                <a:spcPts val="2400"/>
              </a:lnSpc>
              <a:buNone/>
            </a:pPr>
            <a:r>
              <a:rPr lang="en-US" sz="2400" dirty="0">
                <a:solidFill>
                  <a:srgbClr val="E2E6E9"/>
                </a:solidFill>
                <a:latin typeface="Asar" pitchFamily="34" charset="0"/>
                <a:ea typeface="Asar" pitchFamily="34" charset="-122"/>
                <a:cs typeface="Asar" pitchFamily="34" charset="-120"/>
              </a:rPr>
              <a:t>2</a:t>
            </a:r>
            <a:endParaRPr lang="en-US" sz="2400" dirty="0"/>
          </a:p>
        </p:txBody>
      </p:sp>
      <p:sp>
        <p:nvSpPr>
          <p:cNvPr id="17" name="Shape 3">
            <a:extLst>
              <a:ext uri="{FF2B5EF4-FFF2-40B4-BE49-F238E27FC236}">
                <a16:creationId xmlns:a16="http://schemas.microsoft.com/office/drawing/2014/main" id="{B54BF4F8-8410-FD47-036F-457EEAA63646}"/>
              </a:ext>
            </a:extLst>
          </p:cNvPr>
          <p:cNvSpPr/>
          <p:nvPr/>
        </p:nvSpPr>
        <p:spPr>
          <a:xfrm>
            <a:off x="2839283" y="4968954"/>
            <a:ext cx="22860" cy="721519"/>
          </a:xfrm>
          <a:prstGeom prst="roundRect">
            <a:avLst>
              <a:gd name="adj" fmla="val 378791"/>
            </a:avLst>
          </a:prstGeom>
          <a:solidFill>
            <a:srgbClr val="194A99"/>
          </a:solidFill>
          <a:ln/>
        </p:spPr>
      </p:sp>
      <p:sp>
        <p:nvSpPr>
          <p:cNvPr id="18" name="Shape 8">
            <a:extLst>
              <a:ext uri="{FF2B5EF4-FFF2-40B4-BE49-F238E27FC236}">
                <a16:creationId xmlns:a16="http://schemas.microsoft.com/office/drawing/2014/main" id="{8E441845-9285-034C-0105-64A69512BD0B}"/>
              </a:ext>
            </a:extLst>
          </p:cNvPr>
          <p:cNvSpPr/>
          <p:nvPr/>
        </p:nvSpPr>
        <p:spPr>
          <a:xfrm>
            <a:off x="7303770" y="4968954"/>
            <a:ext cx="22860" cy="721519"/>
          </a:xfrm>
          <a:prstGeom prst="roundRect">
            <a:avLst>
              <a:gd name="adj" fmla="val 378791"/>
            </a:avLst>
          </a:prstGeom>
          <a:solidFill>
            <a:srgbClr val="194A99"/>
          </a:solidFill>
          <a:ln/>
        </p:spPr>
      </p:sp>
    </p:spTree>
    <p:extLst>
      <p:ext uri="{BB962C8B-B14F-4D97-AF65-F5344CB8AC3E}">
        <p14:creationId xmlns:p14="http://schemas.microsoft.com/office/powerpoint/2010/main" val="39823842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2147D4C-BF64-9A5C-A8A7-60205FD6F0DA}"/>
              </a:ext>
            </a:extLst>
          </p:cNvPr>
          <p:cNvPicPr>
            <a:picLocks noChangeAspect="1"/>
          </p:cNvPicPr>
          <p:nvPr/>
        </p:nvPicPr>
        <p:blipFill>
          <a:blip r:embed="rId2"/>
          <a:stretch>
            <a:fillRect/>
          </a:stretch>
        </p:blipFill>
        <p:spPr>
          <a:xfrm>
            <a:off x="2323653" y="1736950"/>
            <a:ext cx="9359151" cy="5745403"/>
          </a:xfrm>
          <a:prstGeom prst="rect">
            <a:avLst/>
          </a:prstGeom>
        </p:spPr>
      </p:pic>
      <p:pic>
        <p:nvPicPr>
          <p:cNvPr id="10" name="Picture 9">
            <a:extLst>
              <a:ext uri="{FF2B5EF4-FFF2-40B4-BE49-F238E27FC236}">
                <a16:creationId xmlns:a16="http://schemas.microsoft.com/office/drawing/2014/main" id="{907F1C60-754A-D2D0-3168-D159B2D3F013}"/>
              </a:ext>
            </a:extLst>
          </p:cNvPr>
          <p:cNvPicPr>
            <a:picLocks noChangeAspect="1"/>
          </p:cNvPicPr>
          <p:nvPr/>
        </p:nvPicPr>
        <p:blipFill>
          <a:blip r:embed="rId3"/>
          <a:stretch>
            <a:fillRect/>
          </a:stretch>
        </p:blipFill>
        <p:spPr>
          <a:xfrm>
            <a:off x="0" y="0"/>
            <a:ext cx="14630400" cy="1516011"/>
          </a:xfrm>
          <a:prstGeom prst="rect">
            <a:avLst/>
          </a:prstGeom>
        </p:spPr>
      </p:pic>
      <p:sp>
        <p:nvSpPr>
          <p:cNvPr id="11" name="Text 1">
            <a:extLst>
              <a:ext uri="{FF2B5EF4-FFF2-40B4-BE49-F238E27FC236}">
                <a16:creationId xmlns:a16="http://schemas.microsoft.com/office/drawing/2014/main" id="{0EB3D784-83D0-C17D-917A-CC3AEC3963E8}"/>
              </a:ext>
            </a:extLst>
          </p:cNvPr>
          <p:cNvSpPr/>
          <p:nvPr/>
        </p:nvSpPr>
        <p:spPr>
          <a:xfrm>
            <a:off x="1382125" y="401651"/>
            <a:ext cx="9933503" cy="712708"/>
          </a:xfrm>
          <a:prstGeom prst="rect">
            <a:avLst/>
          </a:prstGeom>
          <a:noFill/>
          <a:ln/>
        </p:spPr>
        <p:txBody>
          <a:bodyPr wrap="none" rtlCol="0" anchor="t"/>
          <a:lstStyle/>
          <a:p>
            <a:pPr marL="0" indent="0">
              <a:lnSpc>
                <a:spcPts val="5612"/>
              </a:lnSpc>
              <a:buNone/>
            </a:pPr>
            <a:r>
              <a:rPr lang="en-US" sz="4489" b="1" dirty="0">
                <a:solidFill>
                  <a:srgbClr val="7068F4"/>
                </a:solidFill>
                <a:latin typeface="Barlow" pitchFamily="34" charset="0"/>
              </a:rPr>
              <a:t>Visualizations : </a:t>
            </a:r>
            <a:endParaRPr lang="en-US" sz="4489" dirty="0"/>
          </a:p>
        </p:txBody>
      </p:sp>
    </p:spTree>
    <p:extLst>
      <p:ext uri="{BB962C8B-B14F-4D97-AF65-F5344CB8AC3E}">
        <p14:creationId xmlns:p14="http://schemas.microsoft.com/office/powerpoint/2010/main" val="21056150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A21C6C-DDD6-35AF-E003-52FD21030A55}"/>
              </a:ext>
            </a:extLst>
          </p:cNvPr>
          <p:cNvPicPr>
            <a:picLocks noChangeAspect="1"/>
          </p:cNvPicPr>
          <p:nvPr/>
        </p:nvPicPr>
        <p:blipFill>
          <a:blip r:embed="rId2"/>
          <a:stretch>
            <a:fillRect/>
          </a:stretch>
        </p:blipFill>
        <p:spPr>
          <a:xfrm>
            <a:off x="1221889" y="1456663"/>
            <a:ext cx="11450619" cy="6030659"/>
          </a:xfrm>
          <a:prstGeom prst="rect">
            <a:avLst/>
          </a:prstGeom>
        </p:spPr>
      </p:pic>
      <p:pic>
        <p:nvPicPr>
          <p:cNvPr id="7" name="Picture 6">
            <a:extLst>
              <a:ext uri="{FF2B5EF4-FFF2-40B4-BE49-F238E27FC236}">
                <a16:creationId xmlns:a16="http://schemas.microsoft.com/office/drawing/2014/main" id="{3154F2F5-3A26-2EEA-67E3-A2175DE02868}"/>
              </a:ext>
            </a:extLst>
          </p:cNvPr>
          <p:cNvPicPr>
            <a:picLocks noChangeAspect="1"/>
          </p:cNvPicPr>
          <p:nvPr/>
        </p:nvPicPr>
        <p:blipFill>
          <a:blip r:embed="rId3"/>
          <a:stretch>
            <a:fillRect/>
          </a:stretch>
        </p:blipFill>
        <p:spPr>
          <a:xfrm>
            <a:off x="0" y="0"/>
            <a:ext cx="14630400" cy="1516011"/>
          </a:xfrm>
          <a:prstGeom prst="rect">
            <a:avLst/>
          </a:prstGeom>
        </p:spPr>
      </p:pic>
    </p:spTree>
    <p:extLst>
      <p:ext uri="{BB962C8B-B14F-4D97-AF65-F5344CB8AC3E}">
        <p14:creationId xmlns:p14="http://schemas.microsoft.com/office/powerpoint/2010/main" val="9275328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3DDFD9A0-9530-1A27-6DE3-14BA62A378C8}"/>
              </a:ext>
            </a:extLst>
          </p:cNvPr>
          <p:cNvPicPr>
            <a:picLocks noChangeAspect="1"/>
          </p:cNvPicPr>
          <p:nvPr/>
        </p:nvPicPr>
        <p:blipFill>
          <a:blip r:embed="rId2"/>
          <a:stretch>
            <a:fillRect/>
          </a:stretch>
        </p:blipFill>
        <p:spPr>
          <a:xfrm>
            <a:off x="2046740" y="1611047"/>
            <a:ext cx="10227735" cy="6016125"/>
          </a:xfrm>
          <a:prstGeom prst="rect">
            <a:avLst/>
          </a:prstGeom>
        </p:spPr>
      </p:pic>
      <p:pic>
        <p:nvPicPr>
          <p:cNvPr id="6" name="Picture 5">
            <a:extLst>
              <a:ext uri="{FF2B5EF4-FFF2-40B4-BE49-F238E27FC236}">
                <a16:creationId xmlns:a16="http://schemas.microsoft.com/office/drawing/2014/main" id="{AED4EF72-8F72-7EE4-DC6C-F9C9782272F0}"/>
              </a:ext>
            </a:extLst>
          </p:cNvPr>
          <p:cNvPicPr>
            <a:picLocks noChangeAspect="1"/>
          </p:cNvPicPr>
          <p:nvPr/>
        </p:nvPicPr>
        <p:blipFill>
          <a:blip r:embed="rId3"/>
          <a:stretch>
            <a:fillRect/>
          </a:stretch>
        </p:blipFill>
        <p:spPr>
          <a:xfrm>
            <a:off x="0" y="0"/>
            <a:ext cx="14630400" cy="1516011"/>
          </a:xfrm>
          <a:prstGeom prst="rect">
            <a:avLst/>
          </a:prstGeom>
        </p:spPr>
      </p:pic>
    </p:spTree>
    <p:extLst>
      <p:ext uri="{BB962C8B-B14F-4D97-AF65-F5344CB8AC3E}">
        <p14:creationId xmlns:p14="http://schemas.microsoft.com/office/powerpoint/2010/main" val="26008029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descr="preencoded.png"/>
          <p:cNvSpPr/>
          <p:nvPr/>
        </p:nvSpPr>
        <p:spPr>
          <a:xfrm>
            <a:off x="12839215" y="7749540"/>
            <a:ext cx="1722605" cy="41148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2"/>
            <a:stretch>
              <a:fillRect/>
            </a:stretch>
          </a:blipFill>
        </p:spPr>
      </p:sp>
      <p:sp>
        <p:nvSpPr>
          <p:cNvPr id="8" name="TextBox 8"/>
          <p:cNvSpPr txBox="1"/>
          <p:nvPr/>
        </p:nvSpPr>
        <p:spPr>
          <a:xfrm>
            <a:off x="715090" y="1506587"/>
            <a:ext cx="7758827" cy="647228"/>
          </a:xfrm>
          <a:prstGeom prst="rect">
            <a:avLst/>
          </a:prstGeom>
        </p:spPr>
        <p:txBody>
          <a:bodyPr lIns="0" tIns="0" rIns="0" bIns="0" rtlCol="0" anchor="t">
            <a:spAutoFit/>
          </a:bodyPr>
          <a:lstStyle/>
          <a:p>
            <a:pPr algn="just">
              <a:lnSpc>
                <a:spcPts val="2450"/>
              </a:lnSpc>
            </a:pPr>
            <a:r>
              <a:rPr lang="en-US" sz="2240" dirty="0">
                <a:latin typeface="Asar"/>
                <a:ea typeface="Asar"/>
                <a:cs typeface="Asar"/>
                <a:sym typeface="Asar"/>
              </a:rPr>
              <a:t>Historical GPS data will be used to reconstruct the routes taken by drivers, providing a visual representation of their travel paths.</a:t>
            </a:r>
          </a:p>
        </p:txBody>
      </p:sp>
      <p:sp>
        <p:nvSpPr>
          <p:cNvPr id="9" name="Freeform 9" descr="preencoded.png"/>
          <p:cNvSpPr/>
          <p:nvPr/>
        </p:nvSpPr>
        <p:spPr>
          <a:xfrm>
            <a:off x="715090" y="2208295"/>
            <a:ext cx="989409" cy="1583174"/>
          </a:xfrm>
          <a:custGeom>
            <a:avLst/>
            <a:gdLst/>
            <a:ahLst/>
            <a:cxnLst/>
            <a:rect l="l" t="t" r="r" b="b"/>
            <a:pathLst>
              <a:path w="1236761" h="1978967">
                <a:moveTo>
                  <a:pt x="0" y="0"/>
                </a:moveTo>
                <a:lnTo>
                  <a:pt x="1236761" y="0"/>
                </a:lnTo>
                <a:lnTo>
                  <a:pt x="1236761" y="1978968"/>
                </a:lnTo>
                <a:lnTo>
                  <a:pt x="0" y="1978968"/>
                </a:lnTo>
                <a:lnTo>
                  <a:pt x="0" y="0"/>
                </a:lnTo>
                <a:close/>
              </a:path>
            </a:pathLst>
          </a:custGeom>
          <a:blipFill>
            <a:blip r:embed="rId3"/>
            <a:stretch>
              <a:fillRect l="-3" r="-3"/>
            </a:stretch>
          </a:blipFill>
        </p:spPr>
      </p:sp>
      <p:sp>
        <p:nvSpPr>
          <p:cNvPr id="10" name="TextBox 10"/>
          <p:cNvSpPr txBox="1"/>
          <p:nvPr/>
        </p:nvSpPr>
        <p:spPr>
          <a:xfrm>
            <a:off x="1978819" y="2568527"/>
            <a:ext cx="5723656" cy="369332"/>
          </a:xfrm>
          <a:prstGeom prst="rect">
            <a:avLst/>
          </a:prstGeom>
        </p:spPr>
        <p:txBody>
          <a:bodyPr wrap="square" lIns="0" tIns="0" rIns="0" bIns="0" rtlCol="0" anchor="t">
            <a:spAutoFit/>
          </a:bodyPr>
          <a:lstStyle/>
          <a:p>
            <a:pPr eaLnBrk="0" fontAlgn="base" hangingPunct="0">
              <a:spcBef>
                <a:spcPct val="0"/>
              </a:spcBef>
              <a:spcAft>
                <a:spcPct val="0"/>
              </a:spcAft>
            </a:pPr>
            <a:r>
              <a:rPr lang="en-US" sz="2400" dirty="0">
                <a:latin typeface="Asar"/>
                <a:cs typeface="Asar"/>
              </a:rPr>
              <a:t>Save Driver-Specific Data as CSV:</a:t>
            </a:r>
            <a:endParaRPr lang="en-US" sz="2400" dirty="0">
              <a:latin typeface="Asar"/>
              <a:cs typeface="Asar"/>
              <a:sym typeface="Asar"/>
            </a:endParaRPr>
          </a:p>
        </p:txBody>
      </p:sp>
      <p:sp>
        <p:nvSpPr>
          <p:cNvPr id="12" name="Freeform 12" descr="preencoded.png"/>
          <p:cNvSpPr/>
          <p:nvPr/>
        </p:nvSpPr>
        <p:spPr>
          <a:xfrm>
            <a:off x="715089" y="4151700"/>
            <a:ext cx="989409" cy="1583174"/>
          </a:xfrm>
          <a:custGeom>
            <a:avLst/>
            <a:gdLst/>
            <a:ahLst/>
            <a:cxnLst/>
            <a:rect l="l" t="t" r="r" b="b"/>
            <a:pathLst>
              <a:path w="1236761" h="1978967">
                <a:moveTo>
                  <a:pt x="0" y="0"/>
                </a:moveTo>
                <a:lnTo>
                  <a:pt x="1236761" y="0"/>
                </a:lnTo>
                <a:lnTo>
                  <a:pt x="1236761" y="1978967"/>
                </a:lnTo>
                <a:lnTo>
                  <a:pt x="0" y="1978967"/>
                </a:lnTo>
                <a:lnTo>
                  <a:pt x="0" y="0"/>
                </a:lnTo>
                <a:close/>
              </a:path>
            </a:pathLst>
          </a:custGeom>
          <a:blipFill>
            <a:blip r:embed="rId4"/>
            <a:stretch>
              <a:fillRect l="-3" r="-3"/>
            </a:stretch>
          </a:blipFill>
        </p:spPr>
      </p:sp>
      <p:sp>
        <p:nvSpPr>
          <p:cNvPr id="13" name="TextBox 13"/>
          <p:cNvSpPr txBox="1"/>
          <p:nvPr/>
        </p:nvSpPr>
        <p:spPr>
          <a:xfrm>
            <a:off x="1978818" y="4151700"/>
            <a:ext cx="11360663" cy="338554"/>
          </a:xfrm>
          <a:prstGeom prst="rect">
            <a:avLst/>
          </a:prstGeom>
        </p:spPr>
        <p:txBody>
          <a:bodyPr wrap="square" lIns="0" tIns="0" rIns="0" bIns="0" rtlCol="0" anchor="t">
            <a:spAutoFit/>
          </a:bodyPr>
          <a:lstStyle/>
          <a:p>
            <a:pPr>
              <a:lnSpc>
                <a:spcPts val="2400"/>
              </a:lnSpc>
            </a:pPr>
            <a:r>
              <a:rPr lang="en-US" sz="2800" dirty="0">
                <a:latin typeface="Asar"/>
                <a:ea typeface="Asar"/>
                <a:cs typeface="Asar"/>
                <a:sym typeface="Asar"/>
              </a:rPr>
              <a:t>Route Visualization </a:t>
            </a:r>
            <a:r>
              <a:rPr lang="en-US" sz="2800" dirty="0">
                <a:latin typeface="Asar"/>
                <a:cs typeface="Asar"/>
              </a:rPr>
              <a:t>on Google Maps:</a:t>
            </a:r>
            <a:endParaRPr lang="en-US" sz="2800" dirty="0">
              <a:latin typeface="Asar"/>
              <a:cs typeface="Asar"/>
              <a:sym typeface="Asar"/>
            </a:endParaRPr>
          </a:p>
        </p:txBody>
      </p:sp>
      <p:sp>
        <p:nvSpPr>
          <p:cNvPr id="15" name="Freeform 15" descr="preencoded.png"/>
          <p:cNvSpPr/>
          <p:nvPr/>
        </p:nvSpPr>
        <p:spPr>
          <a:xfrm>
            <a:off x="715090" y="6034955"/>
            <a:ext cx="989409" cy="1583174"/>
          </a:xfrm>
          <a:custGeom>
            <a:avLst/>
            <a:gdLst/>
            <a:ahLst/>
            <a:cxnLst/>
            <a:rect l="l" t="t" r="r" b="b"/>
            <a:pathLst>
              <a:path w="1236761" h="1978967">
                <a:moveTo>
                  <a:pt x="0" y="0"/>
                </a:moveTo>
                <a:lnTo>
                  <a:pt x="1236761" y="0"/>
                </a:lnTo>
                <a:lnTo>
                  <a:pt x="1236761" y="1978968"/>
                </a:lnTo>
                <a:lnTo>
                  <a:pt x="0" y="1978968"/>
                </a:lnTo>
                <a:lnTo>
                  <a:pt x="0" y="0"/>
                </a:lnTo>
                <a:close/>
              </a:path>
            </a:pathLst>
          </a:custGeom>
          <a:blipFill>
            <a:blip r:embed="rId5"/>
            <a:stretch>
              <a:fillRect l="-3" r="-3"/>
            </a:stretch>
          </a:blipFill>
        </p:spPr>
      </p:sp>
      <p:sp>
        <p:nvSpPr>
          <p:cNvPr id="16" name="TextBox 16"/>
          <p:cNvSpPr txBox="1"/>
          <p:nvPr/>
        </p:nvSpPr>
        <p:spPr>
          <a:xfrm>
            <a:off x="2188752" y="6203095"/>
            <a:ext cx="2897981" cy="329321"/>
          </a:xfrm>
          <a:prstGeom prst="rect">
            <a:avLst/>
          </a:prstGeom>
        </p:spPr>
        <p:txBody>
          <a:bodyPr wrap="square" lIns="0" tIns="0" rIns="0" bIns="0" rtlCol="0" anchor="t">
            <a:spAutoFit/>
          </a:bodyPr>
          <a:lstStyle/>
          <a:p>
            <a:pPr>
              <a:lnSpc>
                <a:spcPts val="2400"/>
              </a:lnSpc>
            </a:pPr>
            <a:r>
              <a:rPr lang="en-US" sz="2560" dirty="0">
                <a:latin typeface="Asar"/>
                <a:ea typeface="Asar"/>
                <a:cs typeface="Asar"/>
                <a:sym typeface="Asar"/>
              </a:rPr>
              <a:t>Calculate Distance</a:t>
            </a:r>
          </a:p>
        </p:txBody>
      </p:sp>
      <p:sp>
        <p:nvSpPr>
          <p:cNvPr id="17" name="TextBox 17"/>
          <p:cNvSpPr txBox="1"/>
          <p:nvPr/>
        </p:nvSpPr>
        <p:spPr>
          <a:xfrm>
            <a:off x="2001322" y="6467138"/>
            <a:ext cx="6472595" cy="1282402"/>
          </a:xfrm>
          <a:prstGeom prst="rect">
            <a:avLst/>
          </a:prstGeom>
        </p:spPr>
        <p:txBody>
          <a:bodyPr lIns="0" tIns="0" rIns="0" bIns="0" rtlCol="0" anchor="t">
            <a:spAutoFit/>
          </a:bodyPr>
          <a:lstStyle/>
          <a:p>
            <a:pPr marL="342900" indent="-342900" algn="just">
              <a:lnSpc>
                <a:spcPts val="2450"/>
              </a:lnSpc>
              <a:buFont typeface="Arial" panose="020B0604020202020204" pitchFamily="34" charset="0"/>
              <a:buChar char="•"/>
            </a:pPr>
            <a:r>
              <a:rPr lang="en-US" sz="2000" dirty="0">
                <a:latin typeface="Asar"/>
                <a:ea typeface="Asar"/>
                <a:cs typeface="Asar"/>
                <a:sym typeface="Asar"/>
              </a:rPr>
              <a:t>Draws red dotted lines to indicate movement between trips.</a:t>
            </a:r>
          </a:p>
          <a:p>
            <a:pPr marL="342900" indent="-342900" algn="just">
              <a:lnSpc>
                <a:spcPts val="2450"/>
              </a:lnSpc>
              <a:buFont typeface="Arial" panose="020B0604020202020204" pitchFamily="34" charset="0"/>
              <a:buChar char="•"/>
            </a:pPr>
            <a:r>
              <a:rPr lang="en-US" sz="2000" dirty="0">
                <a:latin typeface="Asar"/>
                <a:ea typeface="Asar"/>
                <a:cs typeface="Asar"/>
                <a:sym typeface="Asar"/>
              </a:rPr>
              <a:t>Calculates distances between consecutive trips and applies fines if necessary.</a:t>
            </a:r>
          </a:p>
        </p:txBody>
      </p:sp>
      <p:sp>
        <p:nvSpPr>
          <p:cNvPr id="25" name="Rectangle 1">
            <a:extLst>
              <a:ext uri="{FF2B5EF4-FFF2-40B4-BE49-F238E27FC236}">
                <a16:creationId xmlns:a16="http://schemas.microsoft.com/office/drawing/2014/main" id="{BF070121-E6AC-B394-4431-976E5C98FB0F}"/>
              </a:ext>
            </a:extLst>
          </p:cNvPr>
          <p:cNvSpPr>
            <a:spLocks noChangeArrowheads="1"/>
          </p:cNvSpPr>
          <p:nvPr/>
        </p:nvSpPr>
        <p:spPr bwMode="auto">
          <a:xfrm>
            <a:off x="2047624" y="2927155"/>
            <a:ext cx="4767652" cy="683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920" dirty="0">
                <a:latin typeface="Asar"/>
                <a:cs typeface="Asar"/>
              </a:rPr>
              <a:t>Create a directory and save the information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920" dirty="0">
                <a:latin typeface="Asar"/>
                <a:cs typeface="Asar"/>
              </a:rPr>
              <a:t>Of each driver in a csv file.</a:t>
            </a:r>
          </a:p>
        </p:txBody>
      </p:sp>
      <p:sp>
        <p:nvSpPr>
          <p:cNvPr id="28" name="TextBox 27">
            <a:extLst>
              <a:ext uri="{FF2B5EF4-FFF2-40B4-BE49-F238E27FC236}">
                <a16:creationId xmlns:a16="http://schemas.microsoft.com/office/drawing/2014/main" id="{6DC9ECB7-F3C3-825F-F113-4EC14AFA7CA9}"/>
              </a:ext>
            </a:extLst>
          </p:cNvPr>
          <p:cNvSpPr txBox="1"/>
          <p:nvPr/>
        </p:nvSpPr>
        <p:spPr>
          <a:xfrm>
            <a:off x="1978819" y="4604065"/>
            <a:ext cx="6616542" cy="1374735"/>
          </a:xfrm>
          <a:prstGeom prst="rect">
            <a:avLst/>
          </a:prstGeom>
          <a:noFill/>
        </p:spPr>
        <p:txBody>
          <a:bodyPr wrap="square">
            <a:spAutoFit/>
          </a:bodyPr>
          <a:lstStyle/>
          <a:p>
            <a:pPr marL="342900" indent="-342900" algn="just">
              <a:lnSpc>
                <a:spcPts val="2450"/>
              </a:lnSpc>
              <a:buFont typeface="Arial" panose="020B0604020202020204" pitchFamily="34" charset="0"/>
              <a:buChar char="•"/>
            </a:pPr>
            <a:r>
              <a:rPr lang="en-IN" sz="2000" dirty="0">
                <a:latin typeface="Asar"/>
                <a:cs typeface="Asar"/>
              </a:rPr>
              <a:t>Initializes a Google Map </a:t>
            </a:r>
            <a:r>
              <a:rPr lang="en-IN" sz="2000" dirty="0" err="1">
                <a:latin typeface="Asar"/>
                <a:cs typeface="Asar"/>
              </a:rPr>
              <a:t>centered</a:t>
            </a:r>
            <a:r>
              <a:rPr lang="en-IN" sz="2000" dirty="0">
                <a:latin typeface="Asar"/>
                <a:cs typeface="Asar"/>
              </a:rPr>
              <a:t> at the driver’s first trip coordinates.</a:t>
            </a:r>
          </a:p>
          <a:p>
            <a:pPr marL="342900" indent="-342900" algn="just">
              <a:lnSpc>
                <a:spcPts val="2450"/>
              </a:lnSpc>
              <a:buFont typeface="Arial" panose="020B0604020202020204" pitchFamily="34" charset="0"/>
              <a:buChar char="•"/>
            </a:pPr>
            <a:r>
              <a:rPr lang="en-IN" sz="2000" dirty="0">
                <a:latin typeface="Asar"/>
                <a:cs typeface="Asar"/>
              </a:rPr>
              <a:t>Plots the trip paths using blue lines and marks the start and end points</a:t>
            </a:r>
          </a:p>
        </p:txBody>
      </p:sp>
      <p:pic>
        <p:nvPicPr>
          <p:cNvPr id="29" name="Picture 28">
            <a:extLst>
              <a:ext uri="{FF2B5EF4-FFF2-40B4-BE49-F238E27FC236}">
                <a16:creationId xmlns:a16="http://schemas.microsoft.com/office/drawing/2014/main" id="{2200A832-09FF-7413-1606-77D3758B9A8E}"/>
              </a:ext>
            </a:extLst>
          </p:cNvPr>
          <p:cNvPicPr>
            <a:picLocks noChangeAspect="1"/>
          </p:cNvPicPr>
          <p:nvPr/>
        </p:nvPicPr>
        <p:blipFill>
          <a:blip r:embed="rId6"/>
          <a:stretch>
            <a:fillRect/>
          </a:stretch>
        </p:blipFill>
        <p:spPr>
          <a:xfrm>
            <a:off x="0" y="19724"/>
            <a:ext cx="14630400" cy="1516011"/>
          </a:xfrm>
          <a:prstGeom prst="rect">
            <a:avLst/>
          </a:prstGeom>
        </p:spPr>
      </p:pic>
      <p:sp>
        <p:nvSpPr>
          <p:cNvPr id="30" name="Freeform 6" descr="preencoded.png"/>
          <p:cNvSpPr/>
          <p:nvPr/>
        </p:nvSpPr>
        <p:spPr>
          <a:xfrm>
            <a:off x="9079614" y="68580"/>
            <a:ext cx="5561657" cy="809244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7"/>
            <a:stretch>
              <a:fillRect/>
            </a:stretch>
          </a:blipFill>
        </p:spPr>
      </p:sp>
      <p:sp>
        <p:nvSpPr>
          <p:cNvPr id="31" name="TextBox 7"/>
          <p:cNvSpPr txBox="1"/>
          <p:nvPr/>
        </p:nvSpPr>
        <p:spPr>
          <a:xfrm>
            <a:off x="1451921" y="407793"/>
            <a:ext cx="7758827" cy="628377"/>
          </a:xfrm>
          <a:prstGeom prst="rect">
            <a:avLst/>
          </a:prstGeom>
        </p:spPr>
        <p:txBody>
          <a:bodyPr lIns="0" tIns="0" rIns="0" bIns="0" rtlCol="0" anchor="t">
            <a:spAutoFit/>
          </a:bodyPr>
          <a:lstStyle/>
          <a:p>
            <a:pPr>
              <a:lnSpc>
                <a:spcPts val="4850"/>
              </a:lnSpc>
            </a:pPr>
            <a:r>
              <a:rPr lang="en-US" sz="3850" dirty="0">
                <a:latin typeface="Asar"/>
                <a:ea typeface="Asar"/>
                <a:cs typeface="Asar"/>
                <a:sym typeface="Asar"/>
              </a:rPr>
              <a:t>Mapping Driver Paths</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Retrospect">
  <a:themeElements>
    <a:clrScheme name="Custom 7">
      <a:dk1>
        <a:sysClr val="windowText" lastClr="000000"/>
      </a:dk1>
      <a:lt1>
        <a:sysClr val="window" lastClr="FFFFFF"/>
      </a:lt1>
      <a:dk2>
        <a:srgbClr val="17406D"/>
      </a:dk2>
      <a:lt2>
        <a:srgbClr val="DBEFF9"/>
      </a:lt2>
      <a:accent1>
        <a:srgbClr val="17406D"/>
      </a:accent1>
      <a:accent2>
        <a:srgbClr val="17406D"/>
      </a:accent2>
      <a:accent3>
        <a:srgbClr val="17406D"/>
      </a:accent3>
      <a:accent4>
        <a:srgbClr val="10CF9B"/>
      </a:accent4>
      <a:accent5>
        <a:srgbClr val="7CCA62"/>
      </a:accent5>
      <a:accent6>
        <a:srgbClr val="A5C249"/>
      </a:accent6>
      <a:hlink>
        <a:srgbClr val="F49100"/>
      </a:hlink>
      <a:folHlink>
        <a:srgbClr val="85DFD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182</TotalTime>
  <Words>636</Words>
  <Application>Microsoft Office PowerPoint</Application>
  <PresentationFormat>Custom</PresentationFormat>
  <Paragraphs>80</Paragraphs>
  <Slides>14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Calibri Light</vt:lpstr>
      <vt:lpstr>Arial</vt:lpstr>
      <vt:lpstr>Asar</vt:lpstr>
      <vt:lpstr>Calibri</vt:lpstr>
      <vt:lpstr>Times New Roman</vt:lpstr>
      <vt:lpstr>Barlow</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Ashish Chincholikar</cp:lastModifiedBy>
  <cp:revision>8</cp:revision>
  <dcterms:created xsi:type="dcterms:W3CDTF">2024-09-05T05:28:51Z</dcterms:created>
  <dcterms:modified xsi:type="dcterms:W3CDTF">2024-09-06T05:12:21Z</dcterms:modified>
</cp:coreProperties>
</file>